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mp4" ContentType="video/mp4"/>
  <Default Extension="rels" ContentType="application/vnd.openxmlformats-package.relationship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3.xml" ContentType="application/vnd.openxmlformats-officedocument.presentationml.slideLayout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966ad7b9abef47af" /><Relationship Type="http://schemas.openxmlformats.org/officeDocument/2006/relationships/extended-properties" Target="/docProps/app.xml" Id="rId2" /><Relationship Type="http://schemas.openxmlformats.org/package/2006/relationships/metadata/core-properties" Target="/docProps/core.xml" Id="Re55084586e374320" /><Relationship Type="http://schemas.openxmlformats.org/officeDocument/2006/relationships/custom-properties" Target="/docProps/custom.xml" Id="R788e3a4199c34e69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/ppt/presProps.xml" Id="rId1" /><Relationship Type="http://schemas.openxmlformats.org/officeDocument/2006/relationships/viewProps" Target="/ppt/viewProps.xml" Id="rId2" /><Relationship Type="http://schemas.openxmlformats.org/officeDocument/2006/relationships/theme" Target="/ppt/theme/theme1.xml" Id="rId3" /><Relationship Type="http://schemas.openxmlformats.org/officeDocument/2006/relationships/tableStyles" Target="/ppt/tableStyles.xml" Id="rId4" /><Relationship Type="http://schemas.openxmlformats.org/officeDocument/2006/relationships/slideMaster" Target="/ppt/slideMasters/slideMaster1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slide" Target="/ppt/slides/slide13.xml" Id="rId18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0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1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2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13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2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3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4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5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6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7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8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Layouts/slideLayout9.xml><?xml version="1.0" encoding="utf-8"?>
<p:sldLayout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91420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theme" Target="/ppt/theme/theme1.xml" Id="rId2" /><Relationship Type="http://schemas.openxmlformats.org/officeDocument/2006/relationships/slideLayout" Target="/ppt/slideLayouts/slideLayout2.xml" Id="rId3" /><Relationship Type="http://schemas.openxmlformats.org/officeDocument/2006/relationships/slideLayout" Target="/ppt/slideLayouts/slideLayout3.xml" Id="rId4" /><Relationship Type="http://schemas.openxmlformats.org/officeDocument/2006/relationships/slideLayout" Target="/ppt/slideLayouts/slideLayout4.xml" Id="rId5" /><Relationship Type="http://schemas.openxmlformats.org/officeDocument/2006/relationships/slideLayout" Target="/ppt/slideLayouts/slideLayout5.xml" Id="rId6" /><Relationship Type="http://schemas.openxmlformats.org/officeDocument/2006/relationships/slideLayout" Target="/ppt/slideLayouts/slideLayout6.xml" Id="rId7" /><Relationship Type="http://schemas.openxmlformats.org/officeDocument/2006/relationships/slideLayout" Target="/ppt/slideLayouts/slideLayout7.xml" Id="rId8" /><Relationship Type="http://schemas.openxmlformats.org/officeDocument/2006/relationships/slideLayout" Target="/ppt/slideLayouts/slideLayout8.xml" Id="rId9" /><Relationship Type="http://schemas.openxmlformats.org/officeDocument/2006/relationships/slideLayout" Target="/ppt/slideLayouts/slideLayout9.xml" Id="rId10" /><Relationship Type="http://schemas.openxmlformats.org/officeDocument/2006/relationships/slideLayout" Target="/ppt/slideLayouts/slideLayout10.xml" Id="rId11" /><Relationship Type="http://schemas.openxmlformats.org/officeDocument/2006/relationships/slideLayout" Target="/ppt/slideLayouts/slideLayout11.xml" Id="rId12" /><Relationship Type="http://schemas.openxmlformats.org/officeDocument/2006/relationships/slideLayout" Target="/ppt/slideLayouts/slideLayout12.xml" Id="rId13" /><Relationship Type="http://schemas.openxmlformats.org/officeDocument/2006/relationships/slideLayout" Target="/ppt/slideLayouts/slideLayout13.xml" Id="rId14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7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.pn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Relationship Type="http://schemas.openxmlformats.org/officeDocument/2006/relationships/image" Target="/ppt/media/image5.png" Id="rId8" /><Relationship Type="http://schemas.openxmlformats.org/officeDocument/2006/relationships/video" Target="/media/mediadata.mp4" Id="rId7" /><Relationship Type="http://schemas.microsoft.com/office/2007/relationships/media" Target="/media/mediadata.mp4" Id="rId6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Relationship Type="http://schemas.openxmlformats.org/officeDocument/2006/relationships/image" Target="/ppt/media/image36.png" Id="rId2" /><Relationship Type="http://schemas.openxmlformats.org/officeDocument/2006/relationships/image" Target="/ppt/media/image37.png" Id="rId3" /><Relationship Type="http://schemas.openxmlformats.org/officeDocument/2006/relationships/image" Target="/ppt/media/image38.png" Id="rId4" /><Relationship Type="http://schemas.openxmlformats.org/officeDocument/2006/relationships/image" Target="/ppt/media/image39.png" Id="rId5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40.png" Id="rId2" /><Relationship Type="http://schemas.openxmlformats.org/officeDocument/2006/relationships/image" Target="/ppt/media/image41.png" Id="rId3" /><Relationship Type="http://schemas.openxmlformats.org/officeDocument/2006/relationships/image" Target="/ppt/media/image42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image" Target="/ppt/media/image43.png" Id="rId2" /><Relationship Type="http://schemas.openxmlformats.org/officeDocument/2006/relationships/image" Target="/ppt/media/image44.png" Id="rId3" /><Relationship Type="http://schemas.openxmlformats.org/officeDocument/2006/relationships/image" Target="/ppt/media/image45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Relationship Type="http://schemas.openxmlformats.org/officeDocument/2006/relationships/image" Target="/ppt/media/image46.png" Id="rId2" /><Relationship Type="http://schemas.openxmlformats.org/officeDocument/2006/relationships/image" Target="/ppt/media/image47.png" Id="rId3" /><Relationship Type="http://schemas.openxmlformats.org/officeDocument/2006/relationships/image" Target="/ppt/media/image48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2" /><Relationship Type="http://schemas.openxmlformats.org/officeDocument/2006/relationships/image" Target="/ppt/media/image7.png" Id="rId3" /><Relationship Type="http://schemas.openxmlformats.org/officeDocument/2006/relationships/image" Target="/ppt/media/image8.png" Id="rId4" /><Relationship Type="http://schemas.openxmlformats.org/officeDocument/2006/relationships/image" Target="/ppt/media/image9.png" Id="rId5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Relationship Type="http://schemas.openxmlformats.org/officeDocument/2006/relationships/image" Target="/ppt/media/image12.png" Id="rId4" /><Relationship Type="http://schemas.openxmlformats.org/officeDocument/2006/relationships/image" Target="/ppt/media/image13.png" Id="rId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14.png" Id="rId2" /><Relationship Type="http://schemas.openxmlformats.org/officeDocument/2006/relationships/image" Target="/ppt/media/image15.png" Id="rId3" /><Relationship Type="http://schemas.openxmlformats.org/officeDocument/2006/relationships/image" Target="/ppt/media/image16.png" Id="rId4" /><Relationship Type="http://schemas.openxmlformats.org/officeDocument/2006/relationships/image" Target="/ppt/media/image17.png" Id="rId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image" Target="/ppt/media/image18.png" Id="rId2" /><Relationship Type="http://schemas.openxmlformats.org/officeDocument/2006/relationships/image" Target="/ppt/media/image19.png" Id="rId3" /><Relationship Type="http://schemas.openxmlformats.org/officeDocument/2006/relationships/image" Target="/ppt/media/image20.png" Id="rId4" /><Relationship Type="http://schemas.openxmlformats.org/officeDocument/2006/relationships/image" Target="/ppt/media/image21.png" Id="rId5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6.xml" Id="rId1" /><Relationship Type="http://schemas.openxmlformats.org/officeDocument/2006/relationships/image" Target="/ppt/media/image22.png" Id="rId2" /><Relationship Type="http://schemas.openxmlformats.org/officeDocument/2006/relationships/image" Target="/ppt/media/image23.png" Id="rId3" /><Relationship Type="http://schemas.openxmlformats.org/officeDocument/2006/relationships/image" Target="/ppt/media/image24.png" Id="rId4" /><Relationship Type="http://schemas.openxmlformats.org/officeDocument/2006/relationships/image" Target="/ppt/media/image25.png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6.png" Id="rId2" /><Relationship Type="http://schemas.openxmlformats.org/officeDocument/2006/relationships/image" Target="/ppt/media/image27.png" Id="rId3" /><Relationship Type="http://schemas.openxmlformats.org/officeDocument/2006/relationships/image" Target="/ppt/media/image28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1" /><Relationship Type="http://schemas.openxmlformats.org/officeDocument/2006/relationships/image" Target="/ppt/media/image29.png" Id="rId2" /><Relationship Type="http://schemas.openxmlformats.org/officeDocument/2006/relationships/image" Target="/ppt/media/image30.png" Id="rId3" /><Relationship Type="http://schemas.openxmlformats.org/officeDocument/2006/relationships/image" Target="/ppt/media/image31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1" /><Relationship Type="http://schemas.openxmlformats.org/officeDocument/2006/relationships/image" Target="/ppt/media/image32.png" Id="rId2" /><Relationship Type="http://schemas.openxmlformats.org/officeDocument/2006/relationships/image" Target="/ppt/media/image33.png" Id="rId3" /><Relationship Type="http://schemas.openxmlformats.org/officeDocument/2006/relationships/image" Target="/ppt/media/image34.png" Id="rId4" /><Relationship Type="http://schemas.openxmlformats.org/officeDocument/2006/relationships/image" Target="/ppt/media/image35.png" Id="rId5" /></Relationships>
</file>

<file path=ppt/slides/slide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1893056" y="521576"/>
            <a:ext cx="1698628" cy="556892"/>
            <a:chOff x="0" y="0"/>
            <a:chExt cx="1698628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1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激趣导入</a:t>
              </a:r>
            </a:p>
          </p:txBody>
        </p:sp>
      </p:grpSp>
      <p:pic>
        <p:nvPicPr>
          <p:cNvPr id="14" name="图片4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52" t="9142" r="0" b="0"/>
          <a:stretch>
            <a:fillRect/>
          </a:stretch>
        </p:blipFill>
        <p:spPr>
          <a:xfrm>
            <a:off x="609600" y="5562600"/>
            <a:ext cx="845185" cy="756285"/>
          </a:xfrm>
          <a:prstGeom prst="rect">
            <a:avLst/>
          </a:prstGeom>
        </p:spPr>
      </p:pic>
      <p:sp>
        <p:nvSpPr>
          <p:cNvPr id="15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16" name="视频1">
            <a:hlinkClick r:id="" action="ppaction://media"/>
            <a:extLst>
              <a:ext uri="{FF2B5EF4-FFF2-40B4-BE49-F238E27FC236}">
                <a16:creationId xmlns:a16="http://schemas.microsoft.com/office/drawing/2014/main" id="{1F03D79B-8B87-F52B-D47B-B6FAC4D8C48D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62100" y="1257300"/>
            <a:ext cx="9105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0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2134235" y="513083"/>
            <a:ext cx="1698628" cy="556892"/>
            <a:chOff x="0" y="0"/>
            <a:chExt cx="1698628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3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新知讲解</a:t>
              </a:r>
            </a:p>
          </p:txBody>
        </p:sp>
      </p:grpSp>
      <p:sp>
        <p:nvSpPr>
          <p:cNvPr id="14" name="文本1"/>
          <p:cNvSpPr txBox="1"/>
          <p:nvPr/>
        </p:nvSpPr>
        <p:spPr>
          <a:xfrm>
            <a:off x="793569" y="1474470"/>
            <a:ext cx="3707810" cy="65216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2800"/>
              </a:lnSpc>
              <a:buFont typeface="Arial"/>
              <a:buChar char="•"/>
            </a:pPr>
            <a:r>
              <a:rPr lang="zh-CN" altLang="en-US" sz="2400" b="1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三、算法的程序实现</a:t>
            </a:r>
          </a:p>
        </p:txBody>
      </p:sp>
      <p:sp>
        <p:nvSpPr>
          <p:cNvPr id="15" name="文本2"/>
          <p:cNvSpPr txBox="1"/>
          <p:nvPr/>
        </p:nvSpPr>
        <p:spPr>
          <a:xfrm>
            <a:off x="788806" y="2084070"/>
            <a:ext cx="10706100" cy="690124"/>
          </a:xfrm>
          <a:prstGeom prst="rect">
            <a:avLst/>
          </a:prstGeom>
          <a:noFill/>
        </p:spPr>
        <p:txBody>
          <a:bodyPr anchor="t"/>
          <a:lstStyle/>
          <a:p>
            <a:pPr marL="-720090" algn="l">
              <a:lnSpc>
                <a:spcPts val="3600"/>
              </a:lnSpc>
              <a:buFont typeface="Arial"/>
              <a:buChar char=" "/>
            </a:pPr>
            <a:r>
              <a:rPr lang="zh-CN" altLang="en-US" sz="2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上述算法用 Python 语言编写的程序如下：</a:t>
            </a:r>
          </a:p>
        </p:txBody>
      </p:sp>
      <p:pic>
        <p:nvPicPr>
          <p:cNvPr id="16" name="图片4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495" y="2633224"/>
            <a:ext cx="7689010" cy="3822023"/>
          </a:xfrm>
          <a:prstGeom prst="rect">
            <a:avLst/>
          </a:prstGeom>
        </p:spPr>
      </p:pic>
      <p:sp>
        <p:nvSpPr>
          <p:cNvPr id="17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2134235" y="513083"/>
            <a:ext cx="1698628" cy="556892"/>
            <a:chOff x="0" y="0"/>
            <a:chExt cx="1698628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2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课堂练习</a:t>
              </a:r>
            </a:p>
          </p:txBody>
        </p:sp>
      </p:grpSp>
      <p:sp>
        <p:nvSpPr>
          <p:cNvPr id="14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15" name="文本1"/>
          <p:cNvSpPr txBox="1"/>
          <p:nvPr/>
        </p:nvSpPr>
        <p:spPr>
          <a:xfrm>
            <a:off x="1029335" y="1883410"/>
            <a:ext cx="10504805" cy="1229360"/>
          </a:xfrm>
          <a:prstGeom prst="rect">
            <a:avLst/>
          </a:prstGeom>
          <a:noFill/>
        </p:spPr>
        <p:txBody>
          <a:bodyPr anchor="t"/>
          <a:lstStyle/>
          <a:p>
            <a:pPr marL="-539750" algn="l">
              <a:lnSpc>
                <a:spcPts val="3900"/>
              </a:lnSpc>
              <a:buFont typeface="Arial"/>
              <a:buChar char=" "/>
            </a:pPr>
            <a:r>
              <a:rPr lang="zh-CN" altLang="en-US" sz="2199" b="1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若将上述问题中的查找范围调整为 2500~2600，修改上述算法及程序，并输出结果。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2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2134235" y="513083"/>
            <a:ext cx="2630173" cy="556892"/>
            <a:chOff x="0" y="0"/>
            <a:chExt cx="2630173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2607945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1"/>
            <p:cNvSpPr txBox="1"/>
            <p:nvPr/>
          </p:nvSpPr>
          <p:spPr>
            <a:xfrm>
              <a:off x="22228" y="0"/>
              <a:ext cx="2607945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三种算法效率比较</a:t>
              </a:r>
            </a:p>
          </p:txBody>
        </p:sp>
      </p:grpSp>
      <p:sp>
        <p:nvSpPr>
          <p:cNvPr id="14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graphicFrame>
        <p:nvGraphicFramePr>
          <p:cNvPr id="15" name="表格1">
            <a:extLst>
              <a:ext uri="{FF2B5EF4-FFF2-40B4-BE49-F238E27FC236}">
                <a16:creationId xmlns:a16="http://schemas.microsoft.com/office/drawing/2014/main" id="{62B2FBE6-5C8C-E811-489E-1440CA960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67701"/>
              </p:ext>
            </p:extLst>
          </p:nvPr>
        </p:nvGraphicFramePr>
        <p:xfrm>
          <a:off x="2133600" y="1978660"/>
          <a:ext cx="821563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7815">
                  <a:extLst>
                    <a:ext uri="{9D8B030D-6E8A-4147-A177-3AD203B41FA5}">
                      <a16:colId xmlns:a16="http://schemas.microsoft.com/office/drawing/2014/main" val="2854172943"/>
                    </a:ext>
                  </a:extLst>
                </a:gridCol>
                <a:gridCol w="4107815">
                  <a:extLst>
                    <a:ext uri="{9D8B030D-6E8A-4147-A177-3AD203B41FA5}">
                      <a16:colId xmlns:a16="http://schemas.microsoft.com/office/drawing/2014/main" val="2854172943"/>
                    </a:ext>
                  </a:extLst>
                </a:gridCol>
              </a:tblGrid>
              <a:tr h="819150">
                <a:tc rowSpan="1" gridSpan="1">
                  <a:txBody>
                    <a:bodyPr anchor="t"/>
                    <a:lstStyle/>
                    <a:p>
                      <a:pPr marL="0" algn="ctr">
                        <a:lnSpc>
                          <a:spcPts val="3300"/>
                        </a:lnSpc>
                      </a:pPr>
                      <a:r>
                        <a:rPr lang="zh-CN" altLang="en-US" sz="2800" b="1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</a:rPr>
                        <a:t>算法类型</a:t>
                      </a:r>
                    </a:p>
                  </a:txBody>
                  <a:tcPr anchor="t">
                    <a:lnL w="0" cap="flat">
                      <a:solidFill>
                        <a:srgbClr val="FFFFFF">
                          <a:alpha val="0"/>
                        </a:srgbClr>
                      </a:solidFill>
                    </a:lnL>
                    <a:lnR w="12700" cap="flat">
                      <a:solidFill>
                        <a:srgbClr val="080000">
                          <a:alpha val="100000"/>
                        </a:srgbClr>
                      </a:solidFill>
                    </a:lnR>
                    <a:lnT w="0" cap="flat">
                      <a:solidFill>
                        <a:srgbClr val="FFFFFF">
                          <a:alpha val="0"/>
                        </a:srgbClr>
                      </a:solidFill>
                    </a:lnT>
                    <a:lnB w="12700" cap="flat">
                      <a:solidFill>
                        <a:srgbClr val="08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  <a:tc rowSpan="1" gridSpan="1">
                  <a:txBody>
                    <a:bodyPr anchor="t"/>
                    <a:lstStyle/>
                    <a:p>
                      <a:pPr marL="0" algn="ctr">
                        <a:lnSpc>
                          <a:spcPts val="3300"/>
                        </a:lnSpc>
                      </a:pPr>
                      <a:r>
                        <a:rPr lang="zh-CN" altLang="en-US" sz="2800" b="1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</a:rPr>
                        <a:t>运行次数</a:t>
                      </a:r>
                    </a:p>
                  </a:txBody>
                  <a:tcPr anchor="t">
                    <a:lnL w="12700" cap="flat">
                      <a:solidFill>
                        <a:srgbClr val="080000">
                          <a:alpha val="100000"/>
                        </a:srgbClr>
                      </a:solidFill>
                    </a:lnL>
                    <a:lnR w="0" cap="flat">
                      <a:solidFill>
                        <a:srgbClr val="FFFFFF">
                          <a:alpha val="0"/>
                        </a:srgbClr>
                      </a:solidFill>
                    </a:lnR>
                    <a:lnT w="0" cap="flat">
                      <a:solidFill>
                        <a:srgbClr val="FFFFFF">
                          <a:alpha val="0"/>
                        </a:srgbClr>
                      </a:solidFill>
                    </a:lnT>
                    <a:lnB w="12700" cap="flat">
                      <a:solidFill>
                        <a:srgbClr val="08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</a:tr>
              <a:tr h="819150">
                <a:tc rowSpan="1" gridSpan="1">
                  <a:txBody>
                    <a:bodyPr anchor="t"/>
                    <a:lstStyle/>
                    <a:p>
                      <a:pPr marL="0" algn="ctr">
                        <a:lnSpc>
                          <a:spcPts val="3300"/>
                        </a:lnSpc>
                      </a:pPr>
                      <a:r>
                        <a:rPr lang="zh-CN" altLang="en-US" sz="28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</a:rPr>
                        <a:t>枚举法</a:t>
                      </a:r>
                    </a:p>
                  </a:txBody>
                  <a:tcPr anchor="t">
                    <a:lnL w="0" cap="flat">
                      <a:solidFill>
                        <a:srgbClr val="FFFFFF">
                          <a:alpha val="0"/>
                        </a:srgbClr>
                      </a:solidFill>
                    </a:lnL>
                    <a:lnR w="12700" cap="flat">
                      <a:solidFill>
                        <a:srgbClr val="080000">
                          <a:alpha val="100000"/>
                        </a:srgbClr>
                      </a:solidFill>
                    </a:lnR>
                    <a:lnT w="12700" cap="flat">
                      <a:solidFill>
                        <a:srgbClr val="08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8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  <a:tc rowSpan="1" gridSpan="1">
                  <a:txBody>
                    <a:bodyPr anchor="t"/>
                    <a:lstStyle/>
                    <a:p>
                      <a:pPr marL="0" algn="ctr">
                        <a:lnSpc>
                          <a:spcPts val="3300"/>
                        </a:lnSpc>
                      </a:pPr>
                      <a:r>
                        <a:rPr lang="zh-CN" altLang="en-US" sz="28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</a:p>
                  </a:txBody>
                  <a:tcPr anchor="t">
                    <a:lnL w="12700" cap="flat">
                      <a:solidFill>
                        <a:srgbClr val="080000">
                          <a:alpha val="100000"/>
                        </a:srgbClr>
                      </a:solidFill>
                    </a:lnL>
                    <a:lnR w="0" cap="flat">
                      <a:solidFill>
                        <a:srgbClr val="FFFFFF">
                          <a:alpha val="0"/>
                        </a:srgbClr>
                      </a:solidFill>
                    </a:lnR>
                    <a:lnT w="12700" cap="flat">
                      <a:solidFill>
                        <a:srgbClr val="08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8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</a:tr>
              <a:tr h="819150">
                <a:tc rowSpan="1" gridSpan="1">
                  <a:txBody>
                    <a:bodyPr anchor="t"/>
                    <a:lstStyle/>
                    <a:p>
                      <a:pPr marL="0" algn="ctr">
                        <a:lnSpc>
                          <a:spcPts val="3300"/>
                        </a:lnSpc>
                      </a:pPr>
                      <a:r>
                        <a:rPr lang="zh-CN" altLang="en-US" sz="28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</a:rPr>
                        <a:t>筛选法</a:t>
                      </a:r>
                    </a:p>
                  </a:txBody>
                  <a:tcPr anchor="t">
                    <a:lnL w="0" cap="flat">
                      <a:solidFill>
                        <a:srgbClr val="FFFFFF">
                          <a:alpha val="0"/>
                        </a:srgbClr>
                      </a:solidFill>
                    </a:lnL>
                    <a:lnR w="12700" cap="flat">
                      <a:solidFill>
                        <a:srgbClr val="080000">
                          <a:alpha val="100000"/>
                        </a:srgbClr>
                      </a:solidFill>
                    </a:lnR>
                    <a:lnT w="12700" cap="flat">
                      <a:solidFill>
                        <a:srgbClr val="08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8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  <a:tc rowSpan="1" gridSpan="1">
                  <a:txBody>
                    <a:bodyPr anchor="t"/>
                    <a:lstStyle/>
                    <a:p>
                      <a:pPr marL="0" algn="ctr">
                        <a:lnSpc>
                          <a:spcPts val="3300"/>
                        </a:lnSpc>
                      </a:pPr>
                      <a:r>
                        <a:rPr lang="zh-CN" altLang="en-US" sz="28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</a:p>
                  </a:txBody>
                  <a:tcPr anchor="t">
                    <a:lnL w="12700" cap="flat">
                      <a:solidFill>
                        <a:srgbClr val="080000">
                          <a:alpha val="100000"/>
                        </a:srgbClr>
                      </a:solidFill>
                    </a:lnL>
                    <a:lnR w="0" cap="flat">
                      <a:solidFill>
                        <a:srgbClr val="FFFFFF">
                          <a:alpha val="0"/>
                        </a:srgbClr>
                      </a:solidFill>
                    </a:lnR>
                    <a:lnT w="12700" cap="flat">
                      <a:solidFill>
                        <a:srgbClr val="08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8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</a:tr>
              <a:tr h="819150">
                <a:tc rowSpan="1" gridSpan="1">
                  <a:txBody>
                    <a:bodyPr anchor="t"/>
                    <a:lstStyle/>
                    <a:p>
                      <a:pPr marL="0" algn="ctr">
                        <a:lnSpc>
                          <a:spcPts val="3300"/>
                        </a:lnSpc>
                      </a:pPr>
                      <a:r>
                        <a:rPr lang="zh-CN" altLang="en-US" sz="28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/>
                          <a:ea typeface="宋体"/>
                        </a:rPr>
                        <a:t>同余法</a:t>
                      </a:r>
                    </a:p>
                  </a:txBody>
                  <a:tcPr anchor="t">
                    <a:lnL w="0" cap="flat">
                      <a:solidFill>
                        <a:srgbClr val="FFFFFF">
                          <a:alpha val="0"/>
                        </a:srgbClr>
                      </a:solidFill>
                    </a:lnL>
                    <a:lnR w="12700" cap="flat">
                      <a:solidFill>
                        <a:srgbClr val="080000">
                          <a:alpha val="100000"/>
                        </a:srgbClr>
                      </a:solidFill>
                    </a:lnR>
                    <a:lnT w="12700" cap="flat">
                      <a:solidFill>
                        <a:srgbClr val="080000">
                          <a:alpha val="100000"/>
                        </a:srgbClr>
                      </a:solidFill>
                    </a:lnT>
                    <a:lnB w="0" cap="flat">
                      <a:solidFill>
                        <a:srgbClr val="FFFFFF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  <a:tc rowSpan="1" gridSpan="1">
                  <a:txBody>
                    <a:bodyPr anchor="t"/>
                    <a:lstStyle/>
                    <a:p>
                      <a:pPr marL="0" algn="l"/>
                    </a:p>
                  </a:txBody>
                  <a:tcPr anchor="t">
                    <a:lnL w="12700" cap="flat">
                      <a:solidFill>
                        <a:srgbClr val="080000">
                          <a:alpha val="100000"/>
                        </a:srgbClr>
                      </a:solidFill>
                    </a:lnL>
                    <a:lnR w="0" cap="flat">
                      <a:solidFill>
                        <a:srgbClr val="FFFFFF">
                          <a:alpha val="0"/>
                        </a:srgbClr>
                      </a:solidFill>
                    </a:lnR>
                    <a:lnT w="12700" cap="flat">
                      <a:solidFill>
                        <a:srgbClr val="080000">
                          <a:alpha val="100000"/>
                        </a:srgbClr>
                      </a:solidFill>
                    </a:lnT>
                    <a:lnB w="0" cap="flat">
                      <a:solidFill>
                        <a:srgbClr val="FFFFFF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13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2134235" y="513083"/>
            <a:ext cx="1698628" cy="556892"/>
            <a:chOff x="0" y="0"/>
            <a:chExt cx="1698628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1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课堂小结</a:t>
              </a:r>
            </a:p>
          </p:txBody>
        </p:sp>
      </p:grpSp>
      <p:grpSp>
        <p:nvGrpSpPr>
          <p:cNvPr id="14" name="组合3"/>
          <p:cNvGrpSpPr/>
          <p:nvPr/>
        </p:nvGrpSpPr>
        <p:grpSpPr>
          <a:xfrm>
            <a:off x="1752600" y="2209800"/>
            <a:ext cx="8686800" cy="3393906"/>
            <a:chOff x="0" y="0"/>
            <a:chExt cx="8686800" cy="3393906"/>
          </a:xfrm>
        </p:grpSpPr>
        <p:sp>
          <p:nvSpPr>
            <p:cNvPr id="15" name="形状8"/>
            <p:cNvSpPr txBox="1"/>
            <p:nvPr/>
          </p:nvSpPr>
          <p:spPr>
            <a:xfrm>
              <a:off x="0" y="0"/>
              <a:ext cx="8686800" cy="3393906"/>
            </a:xfrm>
            <a:prstGeom prst="rect"/>
            <a:ln w="9525"/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6" name="形状9"/>
            <p:cNvSpPr txBox="1"/>
            <p:nvPr/>
          </p:nvSpPr>
          <p:spPr>
            <a:xfrm>
              <a:off x="2779776" y="1657"/>
              <a:ext cx="3127248" cy="1093739"/>
            </a:xfrm>
            <a:prstGeom prst="roundRect"/>
            <a:solidFill>
              <a:srgbClr val="FFFFFF">
                <a:alpha val="100000"/>
              </a:srgbClr>
            </a:solidFill>
            <a:ln w="25400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7" name="文本2"/>
            <p:cNvSpPr txBox="1"/>
            <p:nvPr/>
          </p:nvSpPr>
          <p:spPr>
            <a:xfrm>
              <a:off x="2829358" y="5519"/>
              <a:ext cx="3020464" cy="986955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l">
                <a:lnSpc>
                  <a:spcPts val="2800"/>
                </a:lnSpc>
              </a:pPr>
              <a:r>
                <a:rPr lang="zh-CN" altLang="en-US" sz="2400" b="1" i="0" dirty="0">
                  <a:solidFill>
                    <a:srgbClr val="000000">
                      <a:alpha val="100000"/>
                    </a:srgbClr>
                  </a:solidFill>
                  <a:latin typeface="微软雅黑"/>
                  <a:ea typeface="微软雅黑"/>
                </a:rPr>
                <a:t>一、抽象与建模</a:t>
              </a:r>
            </a:p>
          </p:txBody>
        </p:sp>
        <p:sp>
          <p:nvSpPr>
            <p:cNvPr id="18" name="形状10"/>
            <p:cNvSpPr txBox="1"/>
            <p:nvPr/>
          </p:nvSpPr>
          <p:spPr>
            <a:xfrm>
              <a:off x="2779776" y="1150083"/>
              <a:ext cx="3127248" cy="1093739"/>
            </a:xfrm>
            <a:prstGeom prst="roundRect"/>
            <a:solidFill>
              <a:srgbClr val="FFFFFF">
                <a:alpha val="100000"/>
              </a:srgbClr>
            </a:solidFill>
            <a:ln w="25400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9" name="文本3"/>
            <p:cNvSpPr txBox="1"/>
            <p:nvPr/>
          </p:nvSpPr>
          <p:spPr>
            <a:xfrm>
              <a:off x="2829358" y="1153945"/>
              <a:ext cx="3020464" cy="986955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l">
                <a:lnSpc>
                  <a:spcPts val="2800"/>
                </a:lnSpc>
              </a:pPr>
              <a:r>
                <a:rPr lang="zh-CN" altLang="en-US" sz="2400" b="1" i="0" dirty="0">
                  <a:solidFill>
                    <a:srgbClr val="000000">
                      <a:alpha val="100000"/>
                    </a:srgbClr>
                  </a:solidFill>
                  <a:latin typeface="微软雅黑"/>
                  <a:ea typeface="微软雅黑"/>
                </a:rPr>
                <a:t>二、算法设计</a:t>
              </a:r>
            </a:p>
          </p:txBody>
        </p:sp>
        <p:sp>
          <p:nvSpPr>
            <p:cNvPr id="20" name="形状11"/>
            <p:cNvSpPr txBox="1"/>
            <p:nvPr/>
          </p:nvSpPr>
          <p:spPr>
            <a:xfrm>
              <a:off x="2779776" y="2298509"/>
              <a:ext cx="3127248" cy="1093739"/>
            </a:xfrm>
            <a:prstGeom prst="roundRect"/>
            <a:solidFill>
              <a:srgbClr val="FFFFFF">
                <a:alpha val="100000"/>
              </a:srgbClr>
            </a:solidFill>
            <a:ln w="25400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1" name="文本4"/>
            <p:cNvSpPr txBox="1"/>
            <p:nvPr/>
          </p:nvSpPr>
          <p:spPr>
            <a:xfrm>
              <a:off x="2829358" y="2302371"/>
              <a:ext cx="3020464" cy="986955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l">
                <a:lnSpc>
                  <a:spcPts val="2600"/>
                </a:lnSpc>
              </a:pPr>
              <a:r>
                <a:rPr lang="zh-CN" altLang="en-US" sz="2400" b="1" i="0" dirty="0">
                  <a:solidFill>
                    <a:srgbClr val="000000">
                      <a:alpha val="100000"/>
                    </a:srgbClr>
                  </a:solidFill>
                  <a:latin typeface="微软雅黑"/>
                  <a:ea typeface="微软雅黑"/>
                </a:rPr>
                <a:t>三、算法的程序实现</a:t>
              </a:r>
            </a:p>
          </p:txBody>
        </p:sp>
      </p:grpSp>
      <p:sp>
        <p:nvSpPr>
          <p:cNvPr id="22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2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1893056" y="521576"/>
            <a:ext cx="1698628" cy="556892"/>
            <a:chOff x="0" y="0"/>
            <a:chExt cx="1698628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2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问题描述</a:t>
              </a:r>
            </a:p>
          </p:txBody>
        </p:sp>
      </p:grpSp>
      <p:pic>
        <p:nvPicPr>
          <p:cNvPr id="14" name="图片4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52" t="9142" r="0" b="0"/>
          <a:stretch>
            <a:fillRect/>
          </a:stretch>
        </p:blipFill>
        <p:spPr>
          <a:xfrm>
            <a:off x="762000" y="4949825"/>
            <a:ext cx="1511300" cy="1351280"/>
          </a:xfrm>
          <a:prstGeom prst="rect">
            <a:avLst/>
          </a:prstGeom>
        </p:spPr>
      </p:pic>
      <p:grpSp>
        <p:nvGrpSpPr>
          <p:cNvPr id="15" name="组合3"/>
          <p:cNvGrpSpPr/>
          <p:nvPr/>
        </p:nvGrpSpPr>
        <p:grpSpPr>
          <a:xfrm>
            <a:off x="1474470" y="1132840"/>
            <a:ext cx="9989185" cy="4347210"/>
            <a:chOff x="0" y="0"/>
            <a:chExt cx="9989185" cy="4347210"/>
          </a:xfrm>
        </p:grpSpPr>
        <p:sp>
          <p:nvSpPr>
            <p:cNvPr id="16" name="形状8"/>
            <p:cNvSpPr txBox="1"/>
            <p:nvPr/>
          </p:nvSpPr>
          <p:spPr>
            <a:xfrm>
              <a:off x="0" y="0"/>
              <a:ext cx="9989185" cy="4347210"/>
            </a:xfrm>
            <a:prstGeom prst="cloudCallout"/>
            <a:solidFill>
              <a:srgbClr val="FDE9D8">
                <a:alpha val="100000"/>
              </a:srgbClr>
            </a:solidFill>
            <a:ln w="25400">
              <a:solidFill>
                <a:srgbClr val="1C334E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7" name="文本3"/>
            <p:cNvSpPr txBox="1"/>
            <p:nvPr/>
          </p:nvSpPr>
          <p:spPr>
            <a:xfrm>
              <a:off x="1372940" y="398303"/>
              <a:ext cx="6525343" cy="3250084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l">
                <a:lnSpc>
                  <a:spcPts val="3000"/>
                </a:lnSpc>
              </a:pPr>
              <a:r>
                <a:rPr lang="zh-CN" altLang="en-US" sz="2000" b="1" i="0" dirty="0">
                  <a:solidFill>
                    <a:srgbClr val="262626">
                      <a:alpha val="100000"/>
                    </a:srgbClr>
                  </a:solidFill>
                  <a:latin typeface="微软雅黑"/>
                  <a:ea typeface="微软雅黑"/>
                </a:rPr>
                <a:t>秦末时期，楚汉相争，韩</a:t>
              </a:r>
              <a:r>
                <a:rPr lang="zh-CN" altLang="en-US" sz="2000" b="1" i="0" u="sng" dirty="0">
                  <a:solidFill>
                    <a:srgbClr val="244061">
                      <a:alpha val="100000"/>
                    </a:srgbClr>
                  </a:solidFill>
                  <a:latin typeface="微软雅黑"/>
                  <a:ea typeface="微软雅黑"/>
                </a:rPr>
                <a:t>信有一次带1500名兵士打仗，战死四五百人。为了统计剩余士兵的个数，韩信令士兵3人一排，多出2人；5人一排，多出3人；7人一排，多出2人。韩信据此很快说出人数！</a:t>
              </a:r>
              <a:r>
                <a:rPr lang="zh-CN" altLang="en-US" sz="2000" b="1" i="0" dirty="0">
                  <a:solidFill>
                    <a:srgbClr val="262626">
                      <a:alpha val="100000"/>
                    </a:srgbClr>
                  </a:solidFill>
                  <a:latin typeface="微软雅黑"/>
                  <a:ea typeface="微软雅黑"/>
                </a:rPr>
                <a:t>汉军本来就十分信服韩信大将军，经此之后就更加相信韩信是“天神下凡，神机妙算"，于是士气大振，鼓声喧天，在接下来的战役中汉军步步紧逼，楚军乱作一团，大败而逃。韩信由此名扬天下，被后世誉为“兵仙“，汉初三杰。</a:t>
              </a:r>
            </a:p>
          </p:txBody>
        </p:sp>
      </p:grpSp>
      <p:sp>
        <p:nvSpPr>
          <p:cNvPr id="18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19" name="文本1"/>
          <p:cNvSpPr txBox="1"/>
          <p:nvPr/>
        </p:nvSpPr>
        <p:spPr>
          <a:xfrm>
            <a:off x="2932109" y="4635970"/>
            <a:ext cx="7841056" cy="763981"/>
          </a:xfrm>
          <a:prstGeom prst="rect">
            <a:avLst/>
          </a:prstGeom>
          <a:noFill/>
        </p:spPr>
        <p:txBody>
          <a:bodyPr anchor="t"/>
          <a:lstStyle/>
          <a:p>
            <a:pPr marL="0" algn="ctr">
              <a:lnSpc>
                <a:spcPts val="3600"/>
              </a:lnSpc>
            </a:pPr>
            <a:r>
              <a:rPr lang="zh-CN" altLang="en-US" sz="2999" b="1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1、枚举法。2、筛选法</a:t>
            </a:r>
            <a:r>
              <a:rPr lang="zh-CN" altLang="en-US" sz="1599" b="1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（先用几作筛选）</a:t>
            </a:r>
            <a:r>
              <a:rPr lang="zh-CN" altLang="en-US" sz="2999" b="0" i="0" dirty="0">
                <a:solidFill>
                  <a:srgbClr val="FF0000">
                    <a:alpha val="100000"/>
                  </a:srgbClr>
                </a:solidFill>
                <a:latin typeface="宋体"/>
                <a:ea typeface="宋体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" fill="hold">
                      <p:stCondLst>
                        <p:cond delay="indefinite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1893056" y="521576"/>
            <a:ext cx="1698628" cy="556892"/>
            <a:chOff x="0" y="0"/>
            <a:chExt cx="1698628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1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导入</a:t>
              </a:r>
            </a:p>
          </p:txBody>
        </p:sp>
      </p:grpSp>
      <p:pic>
        <p:nvPicPr>
          <p:cNvPr id="14" name="图片4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52" t="9142" r="0" b="0"/>
          <a:stretch>
            <a:fillRect/>
          </a:stretch>
        </p:blipFill>
        <p:spPr>
          <a:xfrm>
            <a:off x="883732" y="4040832"/>
            <a:ext cx="2685724" cy="2401887"/>
          </a:xfrm>
          <a:prstGeom prst="rect">
            <a:avLst/>
          </a:prstGeom>
        </p:spPr>
      </p:pic>
      <p:grpSp>
        <p:nvGrpSpPr>
          <p:cNvPr id="15" name="组合3"/>
          <p:cNvGrpSpPr/>
          <p:nvPr/>
        </p:nvGrpSpPr>
        <p:grpSpPr>
          <a:xfrm>
            <a:off x="4419600" y="1295400"/>
            <a:ext cx="7010400" cy="2745432"/>
            <a:chOff x="0" y="0"/>
            <a:chExt cx="7010400" cy="2745432"/>
          </a:xfrm>
        </p:grpSpPr>
        <p:sp>
          <p:nvSpPr>
            <p:cNvPr id="16" name="形状8"/>
            <p:cNvSpPr txBox="1"/>
            <p:nvPr/>
          </p:nvSpPr>
          <p:spPr>
            <a:xfrm>
              <a:off x="0" y="0"/>
              <a:ext cx="7010400" cy="2745432"/>
            </a:xfrm>
            <a:prstGeom prst="cloudCallout"/>
            <a:solidFill>
              <a:srgbClr val="FDE9D8">
                <a:alpha val="100000"/>
              </a:srgbClr>
            </a:solidFill>
            <a:ln w="25400">
              <a:solidFill>
                <a:srgbClr val="1C334E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7" name="文本2"/>
            <p:cNvSpPr txBox="1"/>
            <p:nvPr/>
          </p:nvSpPr>
          <p:spPr>
            <a:xfrm>
              <a:off x="962392" y="365081"/>
              <a:ext cx="4579479" cy="1788979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3000"/>
                </a:lnSpc>
              </a:pPr>
              <a:r>
                <a:rPr lang="zh-CN" altLang="en-US" sz="2000" b="1" i="0" dirty="0">
                  <a:solidFill>
                    <a:srgbClr val="262626">
                      <a:alpha val="100000"/>
                    </a:srgbClr>
                  </a:solidFill>
                  <a:latin typeface="微软雅黑"/>
                  <a:ea typeface="微软雅黑"/>
                </a:rPr>
                <a:t>韩信点兵”问题除了通过枚举、筛选的算法思想来解决外，还可以用其他方法解决么？</a:t>
              </a:r>
            </a:p>
          </p:txBody>
        </p:sp>
      </p:grpSp>
      <p:sp>
        <p:nvSpPr>
          <p:cNvPr id="18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1"/>
          <p:cNvGrpSpPr/>
          <p:nvPr/>
        </p:nvGrpSpPr>
        <p:grpSpPr>
          <a:xfrm>
            <a:off x="3582035" y="523240"/>
            <a:ext cx="5334000" cy="5382260"/>
            <a:chOff x="0" y="0"/>
            <a:chExt cx="5334000" cy="5382260"/>
          </a:xfrm>
        </p:grpSpPr>
        <p:sp>
          <p:nvSpPr>
            <p:cNvPr id="3" name="形状15"/>
            <p:cNvSpPr txBox="1"/>
            <p:nvPr/>
          </p:nvSpPr>
          <p:spPr>
            <a:xfrm>
              <a:off x="0" y="48260"/>
              <a:ext cx="5334000" cy="5334000"/>
            </a:xfrm>
            <a:custGeom>
              <a:avLst/>
              <a:gdLst/>
              <a:ahLst/>
              <a:cxnLst/>
              <a:rect l="l" t="t" r="r" b="b"/>
              <a:pathLst>
                <a:path w="8400" h="8400">
                  <a:moveTo>
                    <a:pt x="1227" y="436"/>
                  </a:moveTo>
                  <a:cubicBezTo>
                    <a:pt x="856" y="436"/>
                    <a:pt x="556" y="736"/>
                    <a:pt x="556" y="1106"/>
                  </a:cubicBezTo>
                  <a:lnTo>
                    <a:pt x="556" y="7294"/>
                  </a:lnTo>
                  <a:cubicBezTo>
                    <a:pt x="556" y="7664"/>
                    <a:pt x="856" y="7965"/>
                    <a:pt x="1227" y="7965"/>
                  </a:cubicBezTo>
                  <a:lnTo>
                    <a:pt x="7173" y="7965"/>
                  </a:lnTo>
                  <a:cubicBezTo>
                    <a:pt x="7544" y="7965"/>
                    <a:pt x="7844" y="7664"/>
                    <a:pt x="7844" y="7294"/>
                  </a:cubicBezTo>
                  <a:lnTo>
                    <a:pt x="7844" y="1106"/>
                  </a:lnTo>
                  <a:cubicBezTo>
                    <a:pt x="7844" y="736"/>
                    <a:pt x="7544" y="436"/>
                    <a:pt x="7173" y="436"/>
                  </a:cubicBezTo>
                  <a:lnTo>
                    <a:pt x="1227" y="436"/>
                  </a:lnTo>
                  <a:moveTo>
                    <a:pt x="860" y="0"/>
                  </a:moveTo>
                  <a:lnTo>
                    <a:pt x="7540" y="0"/>
                  </a:lnTo>
                  <a:cubicBezTo>
                    <a:pt x="8015" y="0"/>
                    <a:pt x="8400" y="385"/>
                    <a:pt x="8400" y="860"/>
                  </a:cubicBezTo>
                  <a:lnTo>
                    <a:pt x="8400" y="7540"/>
                  </a:lnTo>
                  <a:cubicBezTo>
                    <a:pt x="8400" y="8015"/>
                    <a:pt x="8015" y="8400"/>
                    <a:pt x="7540" y="8400"/>
                  </a:cubicBezTo>
                  <a:lnTo>
                    <a:pt x="860" y="8400"/>
                  </a:lnTo>
                  <a:cubicBezTo>
                    <a:pt x="385" y="8400"/>
                    <a:pt x="0" y="8015"/>
                    <a:pt x="0" y="7540"/>
                  </a:cubicBezTo>
                  <a:lnTo>
                    <a:pt x="0" y="860"/>
                  </a:lnTo>
                  <a:cubicBezTo>
                    <a:pt x="0" y="385"/>
                    <a:pt x="385" y="0"/>
                    <a:pt x="860" y="0"/>
                  </a:cubicBezTo>
                </a:path>
              </a:pathLst>
            </a:custGeom>
            <a:solidFill>
              <a:srgbClr val="FFF9E6">
                <a:alpha val="100000"/>
              </a:srgbClr>
            </a:solidFill>
            <a:ln w="44450">
              <a:solidFill>
                <a:srgbClr val="3C332B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4" name="形状16"/>
            <p:cNvSpPr txBox="1"/>
            <p:nvPr/>
          </p:nvSpPr>
          <p:spPr>
            <a:xfrm>
              <a:off x="1142365" y="0"/>
              <a:ext cx="2743200" cy="381635"/>
            </a:xfrm>
            <a:prstGeom prst="roundRect"/>
            <a:solidFill>
              <a:srgbClr val="3C332B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sp>
        <p:nvSpPr>
          <p:cNvPr id="5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2"/>
          <p:cNvSpPr txBox="1"/>
          <p:nvPr/>
        </p:nvSpPr>
        <p:spPr>
          <a:xfrm>
            <a:off x="1753235" y="6210300"/>
            <a:ext cx="838200" cy="304800"/>
          </a:xfrm>
          <a:prstGeom prst="roundRect"/>
          <a:solidFill>
            <a:srgbClr val="3C332B">
              <a:alpha val="100000"/>
            </a:srgbClr>
          </a:solidFill>
          <a:ln w="9525">
            <a:solidFill>
              <a:srgbClr val="FFFFFF">
                <a:alpha val="0"/>
              </a:srgbClr>
            </a:solidFill>
          </a:ln>
        </p:spPr>
        <p:txBody>
          <a:bodyPr anchor="ctr"/>
          <a:lstStyle/>
          <a:p>
            <a:pPr marL="0" algn="ctr"/>
          </a:p>
        </p:txBody>
      </p:sp>
      <p:sp>
        <p:nvSpPr>
          <p:cNvPr id="7" name="形状3"/>
          <p:cNvSpPr txBox="1"/>
          <p:nvPr/>
        </p:nvSpPr>
        <p:spPr>
          <a:xfrm>
            <a:off x="9753600" y="6210300"/>
            <a:ext cx="838200" cy="304800"/>
          </a:xfrm>
          <a:prstGeom prst="roundRect"/>
          <a:solidFill>
            <a:srgbClr val="3C332B">
              <a:alpha val="100000"/>
            </a:srgbClr>
          </a:solidFill>
          <a:ln w="9525">
            <a:solidFill>
              <a:srgbClr val="FFFFFF">
                <a:alpha val="0"/>
              </a:srgbClr>
            </a:solidFill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8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0" y="152400"/>
            <a:ext cx="914400" cy="914400"/>
          </a:xfrm>
          <a:prstGeom prst="rect">
            <a:avLst/>
          </a:prstGeom>
        </p:spPr>
      </p:pic>
      <p:pic>
        <p:nvPicPr>
          <p:cNvPr id="9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04800"/>
            <a:ext cx="1663700" cy="1663700"/>
          </a:xfrm>
          <a:prstGeom prst="rect">
            <a:avLst/>
          </a:prstGeom>
        </p:spPr>
      </p:pic>
      <p:sp>
        <p:nvSpPr>
          <p:cNvPr id="10" name="形状4"/>
          <p:cNvSpPr txBox="1"/>
          <p:nvPr/>
        </p:nvSpPr>
        <p:spPr>
          <a:xfrm>
            <a:off x="774383" y="1219200"/>
            <a:ext cx="10643235" cy="5105400"/>
          </a:xfrm>
          <a:prstGeom prst="roundRect"/>
          <a:solidFill>
            <a:srgbClr val="FFF9E6">
              <a:alpha val="100000"/>
            </a:srgbClr>
          </a:solidFill>
          <a:ln w="44450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11" name="形状5"/>
          <p:cNvSpPr txBox="1"/>
          <p:nvPr/>
        </p:nvSpPr>
        <p:spPr>
          <a:xfrm>
            <a:off x="1905635" y="1143000"/>
            <a:ext cx="533400" cy="5257800"/>
          </a:xfrm>
          <a:prstGeom prst="roundRect"/>
          <a:solidFill>
            <a:srgbClr val="DBC5A8">
              <a:alpha val="100000"/>
            </a:srgbClr>
          </a:solidFill>
          <a:ln w="38100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12" name="形状6"/>
          <p:cNvSpPr txBox="1"/>
          <p:nvPr/>
        </p:nvSpPr>
        <p:spPr>
          <a:xfrm>
            <a:off x="1715135" y="1714500"/>
            <a:ext cx="914400" cy="304800"/>
          </a:xfrm>
          <a:prstGeom prst="roundRect"/>
          <a:solidFill>
            <a:srgbClr val="AC977B">
              <a:alpha val="100000"/>
            </a:srgbClr>
          </a:solidFill>
          <a:ln w="3492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13" name="形状7"/>
          <p:cNvSpPr txBox="1"/>
          <p:nvPr/>
        </p:nvSpPr>
        <p:spPr>
          <a:xfrm>
            <a:off x="2972435" y="1809750"/>
            <a:ext cx="342900" cy="4114800"/>
          </a:xfrm>
          <a:prstGeom prst="roundRect"/>
          <a:solidFill>
            <a:srgbClr val="F6EFDD">
              <a:alpha val="100000"/>
            </a:srgbClr>
          </a:solidFill>
          <a:ln w="9525">
            <a:solidFill>
              <a:srgbClr val="FFFFFF">
                <a:alpha val="0"/>
              </a:srgbClr>
            </a:solidFill>
          </a:ln>
        </p:spPr>
        <p:txBody>
          <a:bodyPr anchor="ctr"/>
          <a:lstStyle/>
          <a:p>
            <a:pPr marL="0" algn="ctr"/>
          </a:p>
        </p:txBody>
      </p:sp>
      <p:sp>
        <p:nvSpPr>
          <p:cNvPr id="14" name="形状8"/>
          <p:cNvSpPr txBox="1"/>
          <p:nvPr/>
        </p:nvSpPr>
        <p:spPr>
          <a:xfrm>
            <a:off x="9220835" y="1809750"/>
            <a:ext cx="342900" cy="4114800"/>
          </a:xfrm>
          <a:prstGeom prst="roundRect"/>
          <a:solidFill>
            <a:srgbClr val="F6EFDD">
              <a:alpha val="100000"/>
            </a:srgbClr>
          </a:solidFill>
          <a:ln w="9525">
            <a:solidFill>
              <a:srgbClr val="FFFFFF">
                <a:alpha val="0"/>
              </a:srgbClr>
            </a:solidFill>
          </a:ln>
        </p:spPr>
        <p:txBody>
          <a:bodyPr anchor="ctr"/>
          <a:lstStyle/>
          <a:p>
            <a:pPr marL="0" algn="ctr"/>
          </a:p>
        </p:txBody>
      </p:sp>
      <p:sp>
        <p:nvSpPr>
          <p:cNvPr id="15" name="形状9"/>
          <p:cNvSpPr txBox="1"/>
          <p:nvPr/>
        </p:nvSpPr>
        <p:spPr>
          <a:xfrm>
            <a:off x="9906000" y="1143000"/>
            <a:ext cx="533400" cy="5257800"/>
          </a:xfrm>
          <a:prstGeom prst="roundRect"/>
          <a:solidFill>
            <a:srgbClr val="DBC5A8">
              <a:alpha val="100000"/>
            </a:srgbClr>
          </a:solidFill>
          <a:ln w="38100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16" name="形状10"/>
          <p:cNvSpPr txBox="1"/>
          <p:nvPr/>
        </p:nvSpPr>
        <p:spPr>
          <a:xfrm>
            <a:off x="9715500" y="1714500"/>
            <a:ext cx="914400" cy="304800"/>
          </a:xfrm>
          <a:prstGeom prst="roundRect"/>
          <a:solidFill>
            <a:srgbClr val="AC977B">
              <a:alpha val="100000"/>
            </a:srgbClr>
          </a:solidFill>
          <a:ln w="3492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1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10804525" y="835025"/>
            <a:ext cx="916305" cy="916305"/>
          </a:xfrm>
          <a:prstGeom prst="rect">
            <a:avLst/>
          </a:prstGeom>
        </p:spPr>
      </p:pic>
      <p:grpSp>
        <p:nvGrpSpPr>
          <p:cNvPr id="18" name="组合2"/>
          <p:cNvGrpSpPr/>
          <p:nvPr/>
        </p:nvGrpSpPr>
        <p:grpSpPr>
          <a:xfrm>
            <a:off x="3719830" y="2170430"/>
            <a:ext cx="4752975" cy="574675"/>
            <a:chOff x="0" y="0"/>
            <a:chExt cx="4752975" cy="574675"/>
          </a:xfrm>
        </p:grpSpPr>
        <p:sp>
          <p:nvSpPr>
            <p:cNvPr id="19" name="形状17"/>
            <p:cNvSpPr txBox="1"/>
            <p:nvPr/>
          </p:nvSpPr>
          <p:spPr>
            <a:xfrm>
              <a:off x="0" y="0"/>
              <a:ext cx="4752975" cy="574675"/>
            </a:xfrm>
            <a:prstGeom prst="roundRect"/>
            <a:solidFill>
              <a:srgbClr val="FFEDB9">
                <a:alpha val="100000"/>
              </a:srgbClr>
            </a:solidFill>
            <a:ln w="38100">
              <a:solidFill>
                <a:srgbClr val="3A291D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0" name="形状18"/>
            <p:cNvSpPr txBox="1"/>
            <p:nvPr/>
          </p:nvSpPr>
          <p:spPr>
            <a:xfrm>
              <a:off x="323850" y="220980"/>
              <a:ext cx="133350" cy="133350"/>
            </a:xfrm>
            <a:prstGeom prst="ellipse"/>
            <a:solidFill>
              <a:srgbClr val="FFFFFF">
                <a:alpha val="100000"/>
              </a:srgbClr>
            </a:solidFill>
            <a:ln w="25400">
              <a:solidFill>
                <a:srgbClr val="3A291D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1" name="形状19"/>
            <p:cNvSpPr txBox="1"/>
            <p:nvPr/>
          </p:nvSpPr>
          <p:spPr>
            <a:xfrm>
              <a:off x="4285615" y="220980"/>
              <a:ext cx="133350" cy="133350"/>
            </a:xfrm>
            <a:prstGeom prst="ellipse"/>
            <a:solidFill>
              <a:srgbClr val="FFFFFF">
                <a:alpha val="100000"/>
              </a:srgbClr>
            </a:solidFill>
            <a:ln w="25400">
              <a:solidFill>
                <a:srgbClr val="3A291D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</p:grpSp>
      <p:sp>
        <p:nvSpPr>
          <p:cNvPr id="22" name="形状11"/>
          <p:cNvSpPr txBox="1"/>
          <p:nvPr/>
        </p:nvSpPr>
        <p:spPr>
          <a:xfrm>
            <a:off x="1715135" y="5619750"/>
            <a:ext cx="914400" cy="304800"/>
          </a:xfrm>
          <a:prstGeom prst="roundRect"/>
          <a:solidFill>
            <a:srgbClr val="AC977B">
              <a:alpha val="100000"/>
            </a:srgbClr>
          </a:solidFill>
          <a:ln w="3492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23" name="形状12"/>
          <p:cNvSpPr txBox="1"/>
          <p:nvPr/>
        </p:nvSpPr>
        <p:spPr>
          <a:xfrm>
            <a:off x="9715500" y="5619750"/>
            <a:ext cx="914400" cy="304800"/>
          </a:xfrm>
          <a:prstGeom prst="roundRect"/>
          <a:solidFill>
            <a:srgbClr val="AC977B">
              <a:alpha val="100000"/>
            </a:srgbClr>
          </a:solidFill>
          <a:ln w="3492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grpSp>
        <p:nvGrpSpPr>
          <p:cNvPr id="24" name="组合3"/>
          <p:cNvGrpSpPr/>
          <p:nvPr/>
        </p:nvGrpSpPr>
        <p:grpSpPr>
          <a:xfrm>
            <a:off x="4554538" y="1454150"/>
            <a:ext cx="3178810" cy="521335"/>
            <a:chOff x="0" y="0"/>
            <a:chExt cx="3178810" cy="521335"/>
          </a:xfrm>
        </p:grpSpPr>
        <p:pic>
          <p:nvPicPr>
            <p:cNvPr id="25" name="图片4">
              <a:extLst>
                <a:ext uri="{FF2B5EF4-FFF2-40B4-BE49-F238E27FC236}">
                  <a16:creationId xmlns:a16="http://schemas.microsoft.com/office/drawing/2014/main" id="{69ED34C6-1862-8A8A-03F9-2D1EFC8C3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336675" cy="363855"/>
            </a:xfrm>
            <a:prstGeom prst="rect">
              <a:avLst/>
            </a:prstGeom>
          </p:spPr>
        </p:pic>
        <p:sp>
          <p:nvSpPr>
            <p:cNvPr id="26" name="文本4"/>
            <p:cNvSpPr txBox="1"/>
            <p:nvPr/>
          </p:nvSpPr>
          <p:spPr>
            <a:xfrm>
              <a:off x="1583055" y="39370"/>
              <a:ext cx="1595755" cy="481965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1500"/>
                </a:lnSpc>
              </a:pPr>
              <a:r>
                <a:rPr lang="zh-CN" altLang="en-US" sz="1300" b="1" i="1" dirty="0">
                  <a:solidFill>
                    <a:srgbClr val="22855E">
                      <a:alpha val="100000"/>
                    </a:srgbClr>
                  </a:solidFill>
                  <a:latin typeface="微软雅黑"/>
                  <a:ea typeface="微软雅黑"/>
                </a:rPr>
                <a:t>让教学更有效</a:t>
              </a:r>
            </a:p>
          </p:txBody>
        </p:sp>
        <p:sp>
          <p:nvSpPr>
            <p:cNvPr id="27" name="形状20"/>
            <p:cNvSpPr txBox="1"/>
            <p:nvPr/>
          </p:nvSpPr>
          <p:spPr>
            <a:xfrm flipH="1">
              <a:off x="1472565" y="95885"/>
              <a:ext cx="77470" cy="241935"/>
            </a:xfrm>
            <a:prstGeom prst="line"/>
            <a:solidFill>
              <a:srgbClr val="FFFFFF">
                <a:alpha val="0"/>
              </a:srgbClr>
            </a:solidFill>
            <a:ln w="12700">
              <a:solidFill>
                <a:srgbClr val="0E7F53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</p:grpSp>
      <p:sp>
        <p:nvSpPr>
          <p:cNvPr id="28" name="文本1"/>
          <p:cNvSpPr txBox="1"/>
          <p:nvPr/>
        </p:nvSpPr>
        <p:spPr>
          <a:xfrm>
            <a:off x="4476750" y="2241550"/>
            <a:ext cx="3018155" cy="436245"/>
          </a:xfrm>
          <a:prstGeom prst="rect">
            <a:avLst/>
          </a:prstGeom>
          <a:noFill/>
        </p:spPr>
        <p:txBody>
          <a:bodyPr anchor="t"/>
          <a:lstStyle/>
          <a:p>
            <a:pPr marL="0" algn="ctr">
              <a:lnSpc>
                <a:spcPts val="1900"/>
              </a:lnSpc>
            </a:pPr>
            <a:r>
              <a:rPr lang="zh-CN" altLang="en-US" sz="1600" b="1" i="0" dirty="0">
                <a:solidFill>
                  <a:srgbClr val="3E3A39">
                    <a:alpha val="100000"/>
                  </a:srgbClr>
                </a:solidFill>
                <a:latin typeface="微软雅黑"/>
                <a:ea typeface="微软雅黑"/>
              </a:rPr>
              <a:t>（浙教版）六年级</a:t>
            </a:r>
          </a:p>
        </p:txBody>
      </p:sp>
      <p:grpSp>
        <p:nvGrpSpPr>
          <p:cNvPr id="29" name="组合4"/>
          <p:cNvGrpSpPr/>
          <p:nvPr/>
        </p:nvGrpSpPr>
        <p:grpSpPr>
          <a:xfrm>
            <a:off x="7145503" y="2233703"/>
            <a:ext cx="368300" cy="404784"/>
            <a:chOff x="0" y="0"/>
            <a:chExt cx="368300" cy="404784"/>
          </a:xfrm>
        </p:grpSpPr>
        <p:sp>
          <p:nvSpPr>
            <p:cNvPr id="30" name="形状21"/>
            <p:cNvSpPr txBox="1"/>
            <p:nvPr/>
          </p:nvSpPr>
          <p:spPr>
            <a:xfrm>
              <a:off x="15554" y="59279"/>
              <a:ext cx="333375" cy="333375"/>
            </a:xfrm>
            <a:prstGeom prst="ellipse"/>
            <a:solidFill>
              <a:srgbClr val="57433D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1" name="文本5"/>
            <p:cNvSpPr txBox="1"/>
            <p:nvPr/>
          </p:nvSpPr>
          <p:spPr>
            <a:xfrm>
              <a:off x="0" y="0"/>
              <a:ext cx="368300" cy="404784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1600"/>
                </a:lnSpc>
              </a:pPr>
              <a:r>
                <a:rPr lang="zh-CN" altLang="en-US" sz="1400" b="1" i="0" dirty="0">
                  <a:solidFill>
                    <a:srgbClr val="FFFFFF">
                      <a:alpha val="100000"/>
                    </a:srgbClr>
                  </a:solidFill>
                  <a:latin typeface="微软雅黑"/>
                  <a:ea typeface="微软雅黑"/>
                </a:rPr>
                <a:t>上</a:t>
              </a:r>
            </a:p>
          </p:txBody>
        </p:sp>
      </p:grpSp>
      <p:sp>
        <p:nvSpPr>
          <p:cNvPr id="32" name="形状13"/>
          <p:cNvSpPr txBox="1"/>
          <p:nvPr/>
        </p:nvSpPr>
        <p:spPr>
          <a:xfrm>
            <a:off x="5257800" y="3402965"/>
            <a:ext cx="1676400" cy="372110"/>
          </a:xfrm>
          <a:prstGeom prst="rect"/>
          <a:solidFill>
            <a:srgbClr val="FCD5B5">
              <a:alpha val="100000"/>
            </a:srgbClr>
          </a:solidFill>
          <a:ln w="9525">
            <a:solidFill>
              <a:srgbClr val="FFFFFF">
                <a:alpha val="0"/>
              </a:srgbClr>
            </a:solidFill>
          </a:ln>
        </p:spPr>
        <p:txBody>
          <a:bodyPr anchor="ctr"/>
          <a:lstStyle/>
          <a:p>
            <a:pPr marL="0" algn="ctr"/>
          </a:p>
        </p:txBody>
      </p:sp>
      <p:sp>
        <p:nvSpPr>
          <p:cNvPr id="33" name="文本2"/>
          <p:cNvSpPr txBox="1"/>
          <p:nvPr/>
        </p:nvSpPr>
        <p:spPr>
          <a:xfrm>
            <a:off x="1626850" y="2922250"/>
            <a:ext cx="9335770" cy="2252980"/>
          </a:xfrm>
          <a:prstGeom prst="rect">
            <a:avLst/>
          </a:prstGeom>
          <a:noFill/>
        </p:spPr>
        <p:txBody>
          <a:bodyPr anchor="ctr"/>
          <a:lstStyle/>
          <a:p>
            <a:pPr marL="0" algn="ctr">
              <a:lnSpc>
                <a:spcPts val="4200"/>
              </a:lnSpc>
            </a:pPr>
            <a:r>
              <a:rPr lang="zh-CN" altLang="en-US" sz="26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第十二课</a:t>
            </a:r>
          </a:p>
          <a:p>
            <a:pPr marL="0" algn="ctr">
              <a:lnSpc>
                <a:spcPts val="6500"/>
              </a:lnSpc>
            </a:pPr>
            <a:r>
              <a:rPr lang="zh-CN" altLang="en-US" sz="4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韩信点兵“同余法”的实现</a:t>
            </a:r>
          </a:p>
        </p:txBody>
      </p:sp>
      <p:sp>
        <p:nvSpPr>
          <p:cNvPr id="34" name="形状14"/>
          <p:cNvSpPr txBox="1"/>
          <p:nvPr/>
        </p:nvSpPr>
        <p:spPr>
          <a:xfrm>
            <a:off x="4408805" y="1447800"/>
            <a:ext cx="3227705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35" name="文本3"/>
          <p:cNvSpPr txBox="1"/>
          <p:nvPr/>
        </p:nvSpPr>
        <p:spPr>
          <a:xfrm>
            <a:off x="3479016" y="5223748"/>
            <a:ext cx="5540375" cy="681990"/>
          </a:xfrm>
          <a:prstGeom prst="rect">
            <a:avLst/>
          </a:prstGeom>
          <a:noFill/>
        </p:spPr>
        <p:txBody>
          <a:bodyPr anchor="t"/>
          <a:lstStyle/>
          <a:p>
            <a:pPr marL="0" algn="r">
              <a:lnSpc>
                <a:spcPts val="3100"/>
              </a:lnSpc>
            </a:pP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桐乡市高桥实验学校	廖江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5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12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13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2133600" y="586108"/>
            <a:ext cx="2598423" cy="556892"/>
            <a:chOff x="0" y="0"/>
            <a:chExt cx="2598423" cy="556892"/>
          </a:xfrm>
        </p:grpSpPr>
        <p:sp>
          <p:nvSpPr>
            <p:cNvPr id="12" name="形状14"/>
            <p:cNvSpPr txBox="1"/>
            <p:nvPr/>
          </p:nvSpPr>
          <p:spPr>
            <a:xfrm>
              <a:off x="0" y="23492"/>
              <a:ext cx="2576195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7"/>
            <p:cNvSpPr txBox="1"/>
            <p:nvPr/>
          </p:nvSpPr>
          <p:spPr>
            <a:xfrm>
              <a:off x="22228" y="0"/>
              <a:ext cx="2576195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同余法的引出</a:t>
              </a:r>
            </a:p>
          </p:txBody>
        </p:sp>
      </p:grpSp>
      <p:sp>
        <p:nvSpPr>
          <p:cNvPr id="14" name="文本1"/>
          <p:cNvSpPr txBox="1"/>
          <p:nvPr/>
        </p:nvSpPr>
        <p:spPr>
          <a:xfrm>
            <a:off x="910499" y="1169732"/>
            <a:ext cx="10289721" cy="690124"/>
          </a:xfrm>
          <a:prstGeom prst="rect">
            <a:avLst/>
          </a:prstGeom>
          <a:noFill/>
        </p:spPr>
        <p:txBody>
          <a:bodyPr anchor="t"/>
          <a:lstStyle/>
          <a:p>
            <a:pPr marL="-720090" algn="l">
              <a:lnSpc>
                <a:spcPts val="3600"/>
              </a:lnSpc>
              <a:buFont typeface="Arial"/>
              <a:buChar char=" "/>
            </a:pPr>
            <a:r>
              <a:rPr lang="zh-CN" altLang="en-US" sz="2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完成下表，你发现了什么现象？能得出什么结论？</a:t>
            </a:r>
          </a:p>
        </p:txBody>
      </p:sp>
      <p:sp>
        <p:nvSpPr>
          <p:cNvPr id="15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16" name="文本2"/>
          <p:cNvSpPr txBox="1"/>
          <p:nvPr/>
        </p:nvSpPr>
        <p:spPr>
          <a:xfrm>
            <a:off x="6930390" y="4370070"/>
            <a:ext cx="4487545" cy="175895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2800"/>
              </a:lnSpc>
            </a:pPr>
            <a:r>
              <a:rPr lang="zh-CN" altLang="en-US" sz="2400" b="1" i="0" dirty="0">
                <a:solidFill>
                  <a:srgbClr val="339966">
                    <a:alpha val="76862"/>
                  </a:srgbClr>
                </a:solidFill>
                <a:latin typeface="微软雅黑"/>
                <a:ea typeface="微软雅黑"/>
              </a:rPr>
              <a:t>问：</a:t>
            </a:r>
          </a:p>
          <a:p>
            <a:pPr marL="0" algn="l">
              <a:lnSpc>
                <a:spcPts val="2800"/>
              </a:lnSpc>
            </a:pPr>
            <a:r>
              <a:rPr lang="zh-CN" altLang="en-US" sz="2400" b="0" i="0" dirty="0">
                <a:solidFill>
                  <a:srgbClr val="000000">
                    <a:alpha val="76862"/>
                  </a:srgbClr>
                </a:solidFill>
                <a:latin typeface="微软雅黑"/>
                <a:ea typeface="微软雅黑"/>
              </a:rPr>
              <a:t>除了表格中的23、128、233.你还能找出其它数，满足表格中的条件么？</a:t>
            </a:r>
          </a:p>
        </p:txBody>
      </p:sp>
      <p:sp>
        <p:nvSpPr>
          <p:cNvPr id="17" name="文本3"/>
          <p:cNvSpPr txBox="1"/>
          <p:nvPr/>
        </p:nvSpPr>
        <p:spPr>
          <a:xfrm>
            <a:off x="7397115" y="2998470"/>
            <a:ext cx="3944620" cy="143573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000"/>
              </a:lnSpc>
            </a:pPr>
            <a:r>
              <a:rPr lang="zh-CN" altLang="en-US" sz="2000" b="1" i="0" dirty="0">
                <a:solidFill>
                  <a:srgbClr val="262626">
                    <a:alpha val="100000"/>
                  </a:srgbClr>
                </a:solidFill>
                <a:latin typeface="微软雅黑"/>
                <a:ea typeface="微软雅黑"/>
              </a:rPr>
              <a:t>数学上，两个整数除以同一个整数，若余数相同，则对于除数，这两个整数同余。</a:t>
            </a:r>
          </a:p>
        </p:txBody>
      </p:sp>
      <p:grpSp>
        <p:nvGrpSpPr>
          <p:cNvPr id="18" name="组合3"/>
          <p:cNvGrpSpPr/>
          <p:nvPr/>
        </p:nvGrpSpPr>
        <p:grpSpPr>
          <a:xfrm>
            <a:off x="6795770" y="3193415"/>
            <a:ext cx="460375" cy="582295"/>
            <a:chOff x="0" y="0"/>
            <a:chExt cx="460375" cy="582295"/>
          </a:xfrm>
        </p:grpSpPr>
        <p:sp>
          <p:nvSpPr>
            <p:cNvPr id="19" name="形状15"/>
            <p:cNvSpPr txBox="1"/>
            <p:nvPr/>
          </p:nvSpPr>
          <p:spPr>
            <a:xfrm>
              <a:off x="231944" y="0"/>
              <a:ext cx="24600" cy="117466"/>
            </a:xfrm>
            <a:custGeom>
              <a:avLst/>
              <a:gdLst/>
              <a:ahLst/>
              <a:cxnLst/>
              <a:rect l="l" t="t" r="r" b="b"/>
              <a:pathLst>
                <a:path w="140" h="700">
                  <a:moveTo>
                    <a:pt x="71" y="0"/>
                  </a:moveTo>
                  <a:lnTo>
                    <a:pt x="89" y="3"/>
                  </a:lnTo>
                  <a:lnTo>
                    <a:pt x="106" y="10"/>
                  </a:lnTo>
                  <a:lnTo>
                    <a:pt x="120" y="21"/>
                  </a:lnTo>
                  <a:lnTo>
                    <a:pt x="131" y="35"/>
                  </a:lnTo>
                  <a:lnTo>
                    <a:pt x="138" y="52"/>
                  </a:lnTo>
                  <a:lnTo>
                    <a:pt x="140" y="70"/>
                  </a:lnTo>
                  <a:lnTo>
                    <a:pt x="140" y="629"/>
                  </a:lnTo>
                  <a:lnTo>
                    <a:pt x="138" y="647"/>
                  </a:lnTo>
                  <a:lnTo>
                    <a:pt x="131" y="664"/>
                  </a:lnTo>
                  <a:lnTo>
                    <a:pt x="120" y="679"/>
                  </a:lnTo>
                  <a:lnTo>
                    <a:pt x="106" y="689"/>
                  </a:lnTo>
                  <a:lnTo>
                    <a:pt x="89" y="697"/>
                  </a:lnTo>
                  <a:lnTo>
                    <a:pt x="71" y="700"/>
                  </a:lnTo>
                  <a:lnTo>
                    <a:pt x="52" y="697"/>
                  </a:lnTo>
                  <a:lnTo>
                    <a:pt x="35" y="690"/>
                  </a:lnTo>
                  <a:lnTo>
                    <a:pt x="21" y="679"/>
                  </a:lnTo>
                  <a:lnTo>
                    <a:pt x="9" y="665"/>
                  </a:lnTo>
                  <a:lnTo>
                    <a:pt x="3" y="648"/>
                  </a:lnTo>
                  <a:lnTo>
                    <a:pt x="0" y="62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9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1" y="0"/>
                  </a:lnTo>
                </a:path>
              </a:pathLst>
            </a:custGeom>
            <a:solidFill>
              <a:srgbClr val="5B7268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0" name="形状16"/>
            <p:cNvSpPr txBox="1"/>
            <p:nvPr/>
          </p:nvSpPr>
          <p:spPr>
            <a:xfrm>
              <a:off x="70286" y="53699"/>
              <a:ext cx="93130" cy="88938"/>
            </a:xfrm>
            <a:custGeom>
              <a:avLst/>
              <a:gdLst/>
              <a:ahLst/>
              <a:cxnLst/>
              <a:rect l="l" t="t" r="r" b="b"/>
              <a:pathLst>
                <a:path w="535" h="535">
                  <a:moveTo>
                    <a:pt x="70" y="0"/>
                  </a:moveTo>
                  <a:lnTo>
                    <a:pt x="88" y="2"/>
                  </a:lnTo>
                  <a:lnTo>
                    <a:pt x="105" y="8"/>
                  </a:lnTo>
                  <a:lnTo>
                    <a:pt x="120" y="20"/>
                  </a:lnTo>
                  <a:lnTo>
                    <a:pt x="514" y="416"/>
                  </a:lnTo>
                  <a:lnTo>
                    <a:pt x="526" y="431"/>
                  </a:lnTo>
                  <a:lnTo>
                    <a:pt x="533" y="447"/>
                  </a:lnTo>
                  <a:lnTo>
                    <a:pt x="535" y="464"/>
                  </a:lnTo>
                  <a:lnTo>
                    <a:pt x="533" y="482"/>
                  </a:lnTo>
                  <a:lnTo>
                    <a:pt x="526" y="499"/>
                  </a:lnTo>
                  <a:lnTo>
                    <a:pt x="514" y="514"/>
                  </a:lnTo>
                  <a:lnTo>
                    <a:pt x="499" y="526"/>
                  </a:lnTo>
                  <a:lnTo>
                    <a:pt x="482" y="533"/>
                  </a:lnTo>
                  <a:lnTo>
                    <a:pt x="465" y="535"/>
                  </a:lnTo>
                  <a:lnTo>
                    <a:pt x="447" y="533"/>
                  </a:lnTo>
                  <a:lnTo>
                    <a:pt x="430" y="526"/>
                  </a:lnTo>
                  <a:lnTo>
                    <a:pt x="416" y="514"/>
                  </a:lnTo>
                  <a:lnTo>
                    <a:pt x="20" y="119"/>
                  </a:lnTo>
                  <a:lnTo>
                    <a:pt x="10" y="105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6"/>
                  </a:lnTo>
                  <a:lnTo>
                    <a:pt x="20" y="20"/>
                  </a:lnTo>
                  <a:lnTo>
                    <a:pt x="36" y="8"/>
                  </a:lnTo>
                  <a:lnTo>
                    <a:pt x="53" y="2"/>
                  </a:lnTo>
                  <a:lnTo>
                    <a:pt x="70" y="0"/>
                  </a:lnTo>
                </a:path>
              </a:pathLst>
            </a:custGeom>
            <a:solidFill>
              <a:srgbClr val="5B7268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1" name="形状17"/>
            <p:cNvSpPr txBox="1"/>
            <p:nvPr/>
          </p:nvSpPr>
          <p:spPr>
            <a:xfrm>
              <a:off x="337374" y="209761"/>
              <a:ext cx="123001" cy="23494"/>
            </a:xfrm>
            <a:custGeom>
              <a:avLst/>
              <a:gdLst/>
              <a:ahLst/>
              <a:cxnLst/>
              <a:rect l="l" t="t" r="r" b="b"/>
              <a:pathLst>
                <a:path w="699" h="141">
                  <a:moveTo>
                    <a:pt x="71" y="0"/>
                  </a:moveTo>
                  <a:lnTo>
                    <a:pt x="629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9" y="20"/>
                  </a:lnTo>
                  <a:lnTo>
                    <a:pt x="689" y="35"/>
                  </a:lnTo>
                  <a:lnTo>
                    <a:pt x="697" y="52"/>
                  </a:lnTo>
                  <a:lnTo>
                    <a:pt x="699" y="70"/>
                  </a:lnTo>
                  <a:lnTo>
                    <a:pt x="697" y="89"/>
                  </a:lnTo>
                  <a:lnTo>
                    <a:pt x="689" y="106"/>
                  </a:lnTo>
                  <a:lnTo>
                    <a:pt x="679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9" y="141"/>
                  </a:lnTo>
                  <a:lnTo>
                    <a:pt x="71" y="141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</a:path>
              </a:pathLst>
            </a:custGeom>
            <a:solidFill>
              <a:srgbClr val="5B7268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2" name="形状18"/>
            <p:cNvSpPr txBox="1"/>
            <p:nvPr/>
          </p:nvSpPr>
          <p:spPr>
            <a:xfrm>
              <a:off x="28114" y="209761"/>
              <a:ext cx="123001" cy="23493"/>
            </a:xfrm>
            <a:custGeom>
              <a:avLst/>
              <a:gdLst/>
              <a:ahLst/>
              <a:cxnLst/>
              <a:rect l="l" t="t" r="r" b="b"/>
              <a:pathLst>
                <a:path w="698" h="141">
                  <a:moveTo>
                    <a:pt x="70" y="0"/>
                  </a:moveTo>
                  <a:lnTo>
                    <a:pt x="628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8" y="20"/>
                  </a:lnTo>
                  <a:lnTo>
                    <a:pt x="689" y="35"/>
                  </a:lnTo>
                  <a:lnTo>
                    <a:pt x="696" y="52"/>
                  </a:lnTo>
                  <a:lnTo>
                    <a:pt x="698" y="70"/>
                  </a:lnTo>
                  <a:lnTo>
                    <a:pt x="696" y="89"/>
                  </a:lnTo>
                  <a:lnTo>
                    <a:pt x="689" y="106"/>
                  </a:lnTo>
                  <a:lnTo>
                    <a:pt x="678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8" y="141"/>
                  </a:lnTo>
                  <a:lnTo>
                    <a:pt x="70" y="141"/>
                  </a:lnTo>
                  <a:lnTo>
                    <a:pt x="51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</a:path>
              </a:pathLst>
            </a:custGeom>
            <a:solidFill>
              <a:srgbClr val="5B7268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3" name="形状19"/>
            <p:cNvSpPr txBox="1"/>
            <p:nvPr/>
          </p:nvSpPr>
          <p:spPr>
            <a:xfrm>
              <a:off x="314531" y="60411"/>
              <a:ext cx="93130" cy="88938"/>
            </a:xfrm>
            <a:custGeom>
              <a:avLst/>
              <a:gdLst/>
              <a:ahLst/>
              <a:cxnLst/>
              <a:rect l="l" t="t" r="r" b="b"/>
              <a:pathLst>
                <a:path w="535" h="535">
                  <a:moveTo>
                    <a:pt x="465" y="0"/>
                  </a:moveTo>
                  <a:lnTo>
                    <a:pt x="483" y="2"/>
                  </a:lnTo>
                  <a:lnTo>
                    <a:pt x="500" y="10"/>
                  </a:lnTo>
                  <a:lnTo>
                    <a:pt x="515" y="21"/>
                  </a:lnTo>
                  <a:lnTo>
                    <a:pt x="526" y="36"/>
                  </a:lnTo>
                  <a:lnTo>
                    <a:pt x="533" y="53"/>
                  </a:lnTo>
                  <a:lnTo>
                    <a:pt x="535" y="70"/>
                  </a:lnTo>
                  <a:lnTo>
                    <a:pt x="533" y="88"/>
                  </a:lnTo>
                  <a:lnTo>
                    <a:pt x="526" y="105"/>
                  </a:lnTo>
                  <a:lnTo>
                    <a:pt x="515" y="120"/>
                  </a:lnTo>
                  <a:lnTo>
                    <a:pt x="121" y="515"/>
                  </a:lnTo>
                  <a:lnTo>
                    <a:pt x="105" y="526"/>
                  </a:lnTo>
                  <a:lnTo>
                    <a:pt x="88" y="533"/>
                  </a:lnTo>
                  <a:lnTo>
                    <a:pt x="71" y="535"/>
                  </a:lnTo>
                  <a:lnTo>
                    <a:pt x="53" y="533"/>
                  </a:lnTo>
                  <a:lnTo>
                    <a:pt x="36" y="526"/>
                  </a:lnTo>
                  <a:lnTo>
                    <a:pt x="21" y="515"/>
                  </a:lnTo>
                  <a:lnTo>
                    <a:pt x="10" y="499"/>
                  </a:lnTo>
                  <a:lnTo>
                    <a:pt x="2" y="483"/>
                  </a:lnTo>
                  <a:lnTo>
                    <a:pt x="0" y="466"/>
                  </a:lnTo>
                  <a:lnTo>
                    <a:pt x="2" y="448"/>
                  </a:lnTo>
                  <a:lnTo>
                    <a:pt x="10" y="431"/>
                  </a:lnTo>
                  <a:lnTo>
                    <a:pt x="21" y="416"/>
                  </a:lnTo>
                  <a:lnTo>
                    <a:pt x="415" y="21"/>
                  </a:lnTo>
                  <a:lnTo>
                    <a:pt x="430" y="10"/>
                  </a:lnTo>
                  <a:lnTo>
                    <a:pt x="447" y="2"/>
                  </a:lnTo>
                  <a:lnTo>
                    <a:pt x="465" y="0"/>
                  </a:lnTo>
                </a:path>
              </a:pathLst>
            </a:custGeom>
            <a:solidFill>
              <a:srgbClr val="5B7268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4" name="形状20"/>
            <p:cNvSpPr txBox="1"/>
            <p:nvPr/>
          </p:nvSpPr>
          <p:spPr>
            <a:xfrm>
              <a:off x="0" y="159418"/>
              <a:ext cx="458617" cy="422877"/>
            </a:xfrm>
            <a:custGeom>
              <a:avLst/>
              <a:gdLst/>
              <a:ahLst/>
              <a:cxnLst/>
              <a:rect l="l" t="t" r="r" b="b"/>
              <a:pathLst>
                <a:path w="2606" h="2518">
                  <a:moveTo>
                    <a:pt x="141" y="1124"/>
                  </a:moveTo>
                  <a:lnTo>
                    <a:pt x="141" y="2337"/>
                  </a:lnTo>
                  <a:lnTo>
                    <a:pt x="550" y="2337"/>
                  </a:lnTo>
                  <a:lnTo>
                    <a:pt x="550" y="1124"/>
                  </a:lnTo>
                  <a:lnTo>
                    <a:pt x="141" y="1124"/>
                  </a:lnTo>
                  <a:moveTo>
                    <a:pt x="1318" y="139"/>
                  </a:moveTo>
                  <a:lnTo>
                    <a:pt x="1291" y="141"/>
                  </a:lnTo>
                  <a:lnTo>
                    <a:pt x="1266" y="142"/>
                  </a:lnTo>
                  <a:lnTo>
                    <a:pt x="1245" y="145"/>
                  </a:lnTo>
                  <a:lnTo>
                    <a:pt x="1245" y="541"/>
                  </a:lnTo>
                  <a:lnTo>
                    <a:pt x="1242" y="594"/>
                  </a:lnTo>
                  <a:lnTo>
                    <a:pt x="1235" y="645"/>
                  </a:lnTo>
                  <a:lnTo>
                    <a:pt x="1225" y="693"/>
                  </a:lnTo>
                  <a:lnTo>
                    <a:pt x="1210" y="738"/>
                  </a:lnTo>
                  <a:lnTo>
                    <a:pt x="1192" y="779"/>
                  </a:lnTo>
                  <a:lnTo>
                    <a:pt x="1171" y="820"/>
                  </a:lnTo>
                  <a:lnTo>
                    <a:pt x="1147" y="857"/>
                  </a:lnTo>
                  <a:lnTo>
                    <a:pt x="1121" y="892"/>
                  </a:lnTo>
                  <a:lnTo>
                    <a:pt x="1094" y="923"/>
                  </a:lnTo>
                  <a:lnTo>
                    <a:pt x="1064" y="953"/>
                  </a:lnTo>
                  <a:lnTo>
                    <a:pt x="1035" y="980"/>
                  </a:lnTo>
                  <a:lnTo>
                    <a:pt x="1004" y="1006"/>
                  </a:lnTo>
                  <a:lnTo>
                    <a:pt x="973" y="1028"/>
                  </a:lnTo>
                  <a:lnTo>
                    <a:pt x="942" y="1049"/>
                  </a:lnTo>
                  <a:lnTo>
                    <a:pt x="911" y="1067"/>
                  </a:lnTo>
                  <a:lnTo>
                    <a:pt x="881" y="1084"/>
                  </a:lnTo>
                  <a:lnTo>
                    <a:pt x="853" y="1099"/>
                  </a:lnTo>
                  <a:lnTo>
                    <a:pt x="826" y="1112"/>
                  </a:lnTo>
                  <a:lnTo>
                    <a:pt x="801" y="1122"/>
                  </a:lnTo>
                  <a:lnTo>
                    <a:pt x="779" y="1132"/>
                  </a:lnTo>
                  <a:lnTo>
                    <a:pt x="760" y="1139"/>
                  </a:lnTo>
                  <a:lnTo>
                    <a:pt x="743" y="1144"/>
                  </a:lnTo>
                  <a:lnTo>
                    <a:pt x="729" y="1149"/>
                  </a:lnTo>
                  <a:lnTo>
                    <a:pt x="721" y="1152"/>
                  </a:lnTo>
                  <a:lnTo>
                    <a:pt x="715" y="1153"/>
                  </a:lnTo>
                  <a:lnTo>
                    <a:pt x="703" y="1155"/>
                  </a:lnTo>
                  <a:lnTo>
                    <a:pt x="690" y="1155"/>
                  </a:lnTo>
                  <a:lnTo>
                    <a:pt x="690" y="2149"/>
                  </a:lnTo>
                  <a:lnTo>
                    <a:pt x="693" y="2186"/>
                  </a:lnTo>
                  <a:lnTo>
                    <a:pt x="702" y="2220"/>
                  </a:lnTo>
                  <a:lnTo>
                    <a:pt x="715" y="2253"/>
                  </a:lnTo>
                  <a:lnTo>
                    <a:pt x="733" y="2283"/>
                  </a:lnTo>
                  <a:lnTo>
                    <a:pt x="757" y="2309"/>
                  </a:lnTo>
                  <a:lnTo>
                    <a:pt x="783" y="2331"/>
                  </a:lnTo>
                  <a:lnTo>
                    <a:pt x="813" y="2350"/>
                  </a:lnTo>
                  <a:lnTo>
                    <a:pt x="844" y="2364"/>
                  </a:lnTo>
                  <a:lnTo>
                    <a:pt x="879" y="2373"/>
                  </a:lnTo>
                  <a:lnTo>
                    <a:pt x="916" y="2376"/>
                  </a:lnTo>
                  <a:lnTo>
                    <a:pt x="2022" y="2376"/>
                  </a:lnTo>
                  <a:lnTo>
                    <a:pt x="2068" y="2374"/>
                  </a:lnTo>
                  <a:lnTo>
                    <a:pt x="2111" y="2367"/>
                  </a:lnTo>
                  <a:lnTo>
                    <a:pt x="2150" y="2358"/>
                  </a:lnTo>
                  <a:lnTo>
                    <a:pt x="2185" y="2344"/>
                  </a:lnTo>
                  <a:lnTo>
                    <a:pt x="2215" y="2327"/>
                  </a:lnTo>
                  <a:lnTo>
                    <a:pt x="2242" y="2305"/>
                  </a:lnTo>
                  <a:lnTo>
                    <a:pt x="2265" y="2281"/>
                  </a:lnTo>
                  <a:lnTo>
                    <a:pt x="2284" y="2251"/>
                  </a:lnTo>
                  <a:lnTo>
                    <a:pt x="2299" y="2218"/>
                  </a:lnTo>
                  <a:lnTo>
                    <a:pt x="2310" y="2181"/>
                  </a:lnTo>
                  <a:lnTo>
                    <a:pt x="2318" y="2141"/>
                  </a:lnTo>
                  <a:lnTo>
                    <a:pt x="2318" y="2139"/>
                  </a:lnTo>
                  <a:lnTo>
                    <a:pt x="2466" y="1196"/>
                  </a:lnTo>
                  <a:lnTo>
                    <a:pt x="2461" y="1160"/>
                  </a:lnTo>
                  <a:lnTo>
                    <a:pt x="2453" y="1126"/>
                  </a:lnTo>
                  <a:lnTo>
                    <a:pt x="2439" y="1095"/>
                  </a:lnTo>
                  <a:lnTo>
                    <a:pt x="2420" y="1066"/>
                  </a:lnTo>
                  <a:lnTo>
                    <a:pt x="2398" y="1040"/>
                  </a:lnTo>
                  <a:lnTo>
                    <a:pt x="2372" y="1017"/>
                  </a:lnTo>
                  <a:lnTo>
                    <a:pt x="2342" y="1001"/>
                  </a:lnTo>
                  <a:lnTo>
                    <a:pt x="2310" y="987"/>
                  </a:lnTo>
                  <a:lnTo>
                    <a:pt x="2275" y="978"/>
                  </a:lnTo>
                  <a:lnTo>
                    <a:pt x="2239" y="975"/>
                  </a:lnTo>
                  <a:lnTo>
                    <a:pt x="1616" y="975"/>
                  </a:lnTo>
                  <a:lnTo>
                    <a:pt x="1598" y="973"/>
                  </a:lnTo>
                  <a:lnTo>
                    <a:pt x="1581" y="966"/>
                  </a:lnTo>
                  <a:lnTo>
                    <a:pt x="1566" y="955"/>
                  </a:lnTo>
                  <a:lnTo>
                    <a:pt x="1556" y="941"/>
                  </a:lnTo>
                  <a:lnTo>
                    <a:pt x="1548" y="924"/>
                  </a:lnTo>
                  <a:lnTo>
                    <a:pt x="1546" y="905"/>
                  </a:lnTo>
                  <a:lnTo>
                    <a:pt x="1546" y="438"/>
                  </a:lnTo>
                  <a:lnTo>
                    <a:pt x="1545" y="392"/>
                  </a:lnTo>
                  <a:lnTo>
                    <a:pt x="1541" y="351"/>
                  </a:lnTo>
                  <a:lnTo>
                    <a:pt x="1533" y="314"/>
                  </a:lnTo>
                  <a:lnTo>
                    <a:pt x="1523" y="280"/>
                  </a:lnTo>
                  <a:lnTo>
                    <a:pt x="1510" y="249"/>
                  </a:lnTo>
                  <a:lnTo>
                    <a:pt x="1494" y="223"/>
                  </a:lnTo>
                  <a:lnTo>
                    <a:pt x="1475" y="201"/>
                  </a:lnTo>
                  <a:lnTo>
                    <a:pt x="1453" y="182"/>
                  </a:lnTo>
                  <a:lnTo>
                    <a:pt x="1428" y="166"/>
                  </a:lnTo>
                  <a:lnTo>
                    <a:pt x="1401" y="154"/>
                  </a:lnTo>
                  <a:lnTo>
                    <a:pt x="1374" y="147"/>
                  </a:lnTo>
                  <a:lnTo>
                    <a:pt x="1345" y="142"/>
                  </a:lnTo>
                  <a:lnTo>
                    <a:pt x="1318" y="139"/>
                  </a:lnTo>
                  <a:moveTo>
                    <a:pt x="1322" y="0"/>
                  </a:moveTo>
                  <a:lnTo>
                    <a:pt x="1357" y="3"/>
                  </a:lnTo>
                  <a:lnTo>
                    <a:pt x="1393" y="8"/>
                  </a:lnTo>
                  <a:lnTo>
                    <a:pt x="1430" y="17"/>
                  </a:lnTo>
                  <a:lnTo>
                    <a:pt x="1466" y="29"/>
                  </a:lnTo>
                  <a:lnTo>
                    <a:pt x="1502" y="46"/>
                  </a:lnTo>
                  <a:lnTo>
                    <a:pt x="1537" y="69"/>
                  </a:lnTo>
                  <a:lnTo>
                    <a:pt x="1568" y="95"/>
                  </a:lnTo>
                  <a:lnTo>
                    <a:pt x="1596" y="125"/>
                  </a:lnTo>
                  <a:lnTo>
                    <a:pt x="1620" y="158"/>
                  </a:lnTo>
                  <a:lnTo>
                    <a:pt x="1640" y="197"/>
                  </a:lnTo>
                  <a:lnTo>
                    <a:pt x="1657" y="237"/>
                  </a:lnTo>
                  <a:lnTo>
                    <a:pt x="1670" y="282"/>
                  </a:lnTo>
                  <a:lnTo>
                    <a:pt x="1679" y="331"/>
                  </a:lnTo>
                  <a:lnTo>
                    <a:pt x="1685" y="383"/>
                  </a:lnTo>
                  <a:lnTo>
                    <a:pt x="1687" y="438"/>
                  </a:lnTo>
                  <a:lnTo>
                    <a:pt x="1687" y="836"/>
                  </a:lnTo>
                  <a:lnTo>
                    <a:pt x="2239" y="836"/>
                  </a:lnTo>
                  <a:lnTo>
                    <a:pt x="2289" y="839"/>
                  </a:lnTo>
                  <a:lnTo>
                    <a:pt x="2337" y="849"/>
                  </a:lnTo>
                  <a:lnTo>
                    <a:pt x="2382" y="865"/>
                  </a:lnTo>
                  <a:lnTo>
                    <a:pt x="2424" y="886"/>
                  </a:lnTo>
                  <a:lnTo>
                    <a:pt x="2464" y="913"/>
                  </a:lnTo>
                  <a:lnTo>
                    <a:pt x="2498" y="943"/>
                  </a:lnTo>
                  <a:lnTo>
                    <a:pt x="2529" y="978"/>
                  </a:lnTo>
                  <a:lnTo>
                    <a:pt x="2555" y="1017"/>
                  </a:lnTo>
                  <a:lnTo>
                    <a:pt x="2577" y="1060"/>
                  </a:lnTo>
                  <a:lnTo>
                    <a:pt x="2592" y="1105"/>
                  </a:lnTo>
                  <a:lnTo>
                    <a:pt x="2602" y="1153"/>
                  </a:lnTo>
                  <a:lnTo>
                    <a:pt x="2606" y="1203"/>
                  </a:lnTo>
                  <a:lnTo>
                    <a:pt x="2605" y="1208"/>
                  </a:lnTo>
                  <a:lnTo>
                    <a:pt x="2605" y="1213"/>
                  </a:lnTo>
                  <a:lnTo>
                    <a:pt x="2456" y="2160"/>
                  </a:lnTo>
                  <a:lnTo>
                    <a:pt x="2448" y="2211"/>
                  </a:lnTo>
                  <a:lnTo>
                    <a:pt x="2434" y="2257"/>
                  </a:lnTo>
                  <a:lnTo>
                    <a:pt x="2416" y="2301"/>
                  </a:lnTo>
                  <a:lnTo>
                    <a:pt x="2395" y="2341"/>
                  </a:lnTo>
                  <a:lnTo>
                    <a:pt x="2368" y="2377"/>
                  </a:lnTo>
                  <a:lnTo>
                    <a:pt x="2338" y="2409"/>
                  </a:lnTo>
                  <a:lnTo>
                    <a:pt x="2304" y="2437"/>
                  </a:lnTo>
                  <a:lnTo>
                    <a:pt x="2266" y="2462"/>
                  </a:lnTo>
                  <a:lnTo>
                    <a:pt x="2225" y="2482"/>
                  </a:lnTo>
                  <a:lnTo>
                    <a:pt x="2179" y="2496"/>
                  </a:lnTo>
                  <a:lnTo>
                    <a:pt x="2130" y="2508"/>
                  </a:lnTo>
                  <a:lnTo>
                    <a:pt x="2078" y="2514"/>
                  </a:lnTo>
                  <a:lnTo>
                    <a:pt x="2022" y="2518"/>
                  </a:lnTo>
                  <a:lnTo>
                    <a:pt x="916" y="2518"/>
                  </a:lnTo>
                  <a:lnTo>
                    <a:pt x="869" y="2514"/>
                  </a:lnTo>
                  <a:lnTo>
                    <a:pt x="822" y="2505"/>
                  </a:lnTo>
                  <a:lnTo>
                    <a:pt x="779" y="2490"/>
                  </a:lnTo>
                  <a:lnTo>
                    <a:pt x="738" y="2471"/>
                  </a:lnTo>
                  <a:lnTo>
                    <a:pt x="700" y="2446"/>
                  </a:lnTo>
                  <a:lnTo>
                    <a:pt x="666" y="2417"/>
                  </a:lnTo>
                  <a:lnTo>
                    <a:pt x="648" y="2437"/>
                  </a:lnTo>
                  <a:lnTo>
                    <a:pt x="628" y="2454"/>
                  </a:lnTo>
                  <a:lnTo>
                    <a:pt x="604" y="2466"/>
                  </a:lnTo>
                  <a:lnTo>
                    <a:pt x="579" y="2474"/>
                  </a:lnTo>
                  <a:lnTo>
                    <a:pt x="552" y="2476"/>
                  </a:lnTo>
                  <a:lnTo>
                    <a:pt x="138" y="2476"/>
                  </a:lnTo>
                  <a:lnTo>
                    <a:pt x="111" y="2474"/>
                  </a:lnTo>
                  <a:lnTo>
                    <a:pt x="84" y="2466"/>
                  </a:lnTo>
                  <a:lnTo>
                    <a:pt x="61" y="2453"/>
                  </a:lnTo>
                  <a:lnTo>
                    <a:pt x="41" y="2436"/>
                  </a:lnTo>
                  <a:lnTo>
                    <a:pt x="24" y="2416"/>
                  </a:lnTo>
                  <a:lnTo>
                    <a:pt x="12" y="2393"/>
                  </a:lnTo>
                  <a:lnTo>
                    <a:pt x="3" y="2366"/>
                  </a:lnTo>
                  <a:lnTo>
                    <a:pt x="0" y="2339"/>
                  </a:lnTo>
                  <a:lnTo>
                    <a:pt x="0" y="1123"/>
                  </a:lnTo>
                  <a:lnTo>
                    <a:pt x="3" y="1095"/>
                  </a:lnTo>
                  <a:lnTo>
                    <a:pt x="12" y="1069"/>
                  </a:lnTo>
                  <a:lnTo>
                    <a:pt x="24" y="1045"/>
                  </a:lnTo>
                  <a:lnTo>
                    <a:pt x="41" y="1025"/>
                  </a:lnTo>
                  <a:lnTo>
                    <a:pt x="61" y="1008"/>
                  </a:lnTo>
                  <a:lnTo>
                    <a:pt x="84" y="995"/>
                  </a:lnTo>
                  <a:lnTo>
                    <a:pt x="111" y="987"/>
                  </a:lnTo>
                  <a:lnTo>
                    <a:pt x="138" y="984"/>
                  </a:lnTo>
                  <a:lnTo>
                    <a:pt x="552" y="984"/>
                  </a:lnTo>
                  <a:lnTo>
                    <a:pt x="581" y="987"/>
                  </a:lnTo>
                  <a:lnTo>
                    <a:pt x="609" y="996"/>
                  </a:lnTo>
                  <a:lnTo>
                    <a:pt x="634" y="1011"/>
                  </a:lnTo>
                  <a:lnTo>
                    <a:pt x="655" y="1030"/>
                  </a:lnTo>
                  <a:lnTo>
                    <a:pt x="666" y="1023"/>
                  </a:lnTo>
                  <a:lnTo>
                    <a:pt x="678" y="1017"/>
                  </a:lnTo>
                  <a:lnTo>
                    <a:pt x="683" y="1016"/>
                  </a:lnTo>
                  <a:lnTo>
                    <a:pt x="692" y="1013"/>
                  </a:lnTo>
                  <a:lnTo>
                    <a:pt x="705" y="1009"/>
                  </a:lnTo>
                  <a:lnTo>
                    <a:pt x="722" y="1003"/>
                  </a:lnTo>
                  <a:lnTo>
                    <a:pt x="741" y="995"/>
                  </a:lnTo>
                  <a:lnTo>
                    <a:pt x="763" y="986"/>
                  </a:lnTo>
                  <a:lnTo>
                    <a:pt x="787" y="974"/>
                  </a:lnTo>
                  <a:lnTo>
                    <a:pt x="814" y="961"/>
                  </a:lnTo>
                  <a:lnTo>
                    <a:pt x="841" y="946"/>
                  </a:lnTo>
                  <a:lnTo>
                    <a:pt x="869" y="929"/>
                  </a:lnTo>
                  <a:lnTo>
                    <a:pt x="897" y="910"/>
                  </a:lnTo>
                  <a:lnTo>
                    <a:pt x="926" y="887"/>
                  </a:lnTo>
                  <a:lnTo>
                    <a:pt x="953" y="864"/>
                  </a:lnTo>
                  <a:lnTo>
                    <a:pt x="981" y="839"/>
                  </a:lnTo>
                  <a:lnTo>
                    <a:pt x="1006" y="810"/>
                  </a:lnTo>
                  <a:lnTo>
                    <a:pt x="1029" y="779"/>
                  </a:lnTo>
                  <a:lnTo>
                    <a:pt x="1050" y="746"/>
                  </a:lnTo>
                  <a:lnTo>
                    <a:pt x="1068" y="710"/>
                  </a:lnTo>
                  <a:lnTo>
                    <a:pt x="1083" y="672"/>
                  </a:lnTo>
                  <a:lnTo>
                    <a:pt x="1095" y="630"/>
                  </a:lnTo>
                  <a:lnTo>
                    <a:pt x="1102" y="587"/>
                  </a:lnTo>
                  <a:lnTo>
                    <a:pt x="1104" y="540"/>
                  </a:lnTo>
                  <a:lnTo>
                    <a:pt x="1104" y="88"/>
                  </a:lnTo>
                  <a:lnTo>
                    <a:pt x="1106" y="71"/>
                  </a:lnTo>
                  <a:lnTo>
                    <a:pt x="1113" y="54"/>
                  </a:lnTo>
                  <a:lnTo>
                    <a:pt x="1123" y="40"/>
                  </a:lnTo>
                  <a:lnTo>
                    <a:pt x="1137" y="29"/>
                  </a:lnTo>
                  <a:lnTo>
                    <a:pt x="1153" y="21"/>
                  </a:lnTo>
                  <a:lnTo>
                    <a:pt x="1158" y="20"/>
                  </a:lnTo>
                  <a:lnTo>
                    <a:pt x="1169" y="17"/>
                  </a:lnTo>
                  <a:lnTo>
                    <a:pt x="1185" y="14"/>
                  </a:lnTo>
                  <a:lnTo>
                    <a:pt x="1206" y="9"/>
                  </a:lnTo>
                  <a:lnTo>
                    <a:pt x="1230" y="5"/>
                  </a:lnTo>
                  <a:lnTo>
                    <a:pt x="1259" y="2"/>
                  </a:lnTo>
                  <a:lnTo>
                    <a:pt x="1289" y="1"/>
                  </a:lnTo>
                  <a:lnTo>
                    <a:pt x="1322" y="0"/>
                  </a:lnTo>
                </a:path>
              </a:pathLst>
            </a:custGeom>
            <a:solidFill>
              <a:srgbClr val="5B7268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sp>
        <p:nvSpPr>
          <p:cNvPr id="25" name="文本4"/>
          <p:cNvSpPr txBox="1"/>
          <p:nvPr/>
        </p:nvSpPr>
        <p:spPr>
          <a:xfrm>
            <a:off x="6854190" y="1760855"/>
            <a:ext cx="4487545" cy="138938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2800"/>
              </a:lnSpc>
            </a:pPr>
            <a:r>
              <a:rPr lang="zh-CN" altLang="en-US" sz="2400" b="1" i="0" dirty="0">
                <a:solidFill>
                  <a:srgbClr val="339966">
                    <a:alpha val="76862"/>
                  </a:srgbClr>
                </a:solidFill>
                <a:latin typeface="微软雅黑"/>
                <a:ea typeface="微软雅黑"/>
              </a:rPr>
              <a:t>规律：</a:t>
            </a:r>
          </a:p>
          <a:p>
            <a:pPr marL="0" algn="l">
              <a:lnSpc>
                <a:spcPts val="2800"/>
              </a:lnSpc>
            </a:pPr>
            <a:r>
              <a:rPr lang="zh-CN" altLang="en-US" sz="2400" b="0" i="0" dirty="0">
                <a:solidFill>
                  <a:srgbClr val="000000">
                    <a:alpha val="76862"/>
                  </a:srgbClr>
                </a:solidFill>
                <a:latin typeface="微软雅黑"/>
                <a:ea typeface="微软雅黑"/>
              </a:rPr>
              <a:t>三个不同的被除数除以同一个除法，余数是一样的。</a:t>
            </a:r>
          </a:p>
        </p:txBody>
      </p:sp>
      <p:pic>
        <p:nvPicPr>
          <p:cNvPr id="26" name="图片4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813560"/>
            <a:ext cx="5429885" cy="4312285"/>
          </a:xfrm>
          <a:prstGeom prst="rect">
            <a:avLst/>
          </a:prstGeom>
        </p:spPr>
      </p:pic>
      <p:sp>
        <p:nvSpPr>
          <p:cNvPr id="27" name="形状5"/>
          <p:cNvSpPr txBox="1"/>
          <p:nvPr/>
        </p:nvSpPr>
        <p:spPr>
          <a:xfrm>
            <a:off x="1371600" y="2286000"/>
            <a:ext cx="806450" cy="1140460"/>
          </a:xfrm>
          <a:prstGeom prst="roundRect"/>
          <a:solidFill>
            <a:srgbClr val="FFFFFF">
              <a:alpha val="0"/>
            </a:srgbClr>
          </a:solidFill>
          <a:ln w="19050">
            <a:solidFill>
              <a:srgbClr val="FF0000">
                <a:alpha val="100000"/>
              </a:srgbClr>
            </a:solidFill>
            <a:prstDash val="sysDash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28" name="形状6"/>
          <p:cNvSpPr txBox="1"/>
          <p:nvPr/>
        </p:nvSpPr>
        <p:spPr>
          <a:xfrm>
            <a:off x="1371600" y="3581400"/>
            <a:ext cx="806450" cy="1140460"/>
          </a:xfrm>
          <a:prstGeom prst="roundRect"/>
          <a:solidFill>
            <a:srgbClr val="FFFFFF">
              <a:alpha val="0"/>
            </a:srgbClr>
          </a:solidFill>
          <a:ln w="19050">
            <a:solidFill>
              <a:srgbClr val="FF0000">
                <a:alpha val="100000"/>
              </a:srgbClr>
            </a:solidFill>
            <a:prstDash val="sysDash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29" name="形状7"/>
          <p:cNvSpPr txBox="1"/>
          <p:nvPr/>
        </p:nvSpPr>
        <p:spPr>
          <a:xfrm>
            <a:off x="1371600" y="4800600"/>
            <a:ext cx="806450" cy="1140460"/>
          </a:xfrm>
          <a:prstGeom prst="roundRect"/>
          <a:solidFill>
            <a:srgbClr val="FFFFFF">
              <a:alpha val="0"/>
            </a:srgbClr>
          </a:solidFill>
          <a:ln w="19050">
            <a:solidFill>
              <a:srgbClr val="FF0000">
                <a:alpha val="100000"/>
              </a:srgbClr>
            </a:solidFill>
            <a:prstDash val="sysDash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30" name="形状8"/>
          <p:cNvSpPr txBox="1"/>
          <p:nvPr/>
        </p:nvSpPr>
        <p:spPr>
          <a:xfrm>
            <a:off x="2148205" y="2933065"/>
            <a:ext cx="518795" cy="419735"/>
          </a:xfrm>
          <a:prstGeom prst="straightConnector1"/>
          <a:solidFill>
            <a:srgbClr val="FFFFFF">
              <a:alpha val="0"/>
            </a:srgbClr>
          </a:solidFill>
          <a:ln w="28575">
            <a:solidFill>
              <a:srgbClr val="3B322A">
                <a:alpha val="100000"/>
              </a:srgbClr>
            </a:solidFill>
            <a:prstDash val="solid"/>
            <a:tailEnd type="arrow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31" name="形状9"/>
          <p:cNvSpPr txBox="1"/>
          <p:nvPr/>
        </p:nvSpPr>
        <p:spPr>
          <a:xfrm rot="10800000" flipH="1">
            <a:off x="2006600" y="3581400"/>
            <a:ext cx="660400" cy="482600"/>
          </a:xfrm>
          <a:prstGeom prst="straightConnector1"/>
          <a:solidFill>
            <a:srgbClr val="FFFFFF">
              <a:alpha val="0"/>
            </a:srgbClr>
          </a:solidFill>
          <a:ln w="28575">
            <a:solidFill>
              <a:srgbClr val="3B322A">
                <a:alpha val="100000"/>
              </a:srgbClr>
            </a:solidFill>
            <a:prstDash val="solid"/>
            <a:tailEnd type="arrow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32" name="形状10"/>
          <p:cNvSpPr txBox="1"/>
          <p:nvPr/>
        </p:nvSpPr>
        <p:spPr>
          <a:xfrm rot="10800000" flipH="1">
            <a:off x="2043430" y="5053330"/>
            <a:ext cx="660400" cy="482600"/>
          </a:xfrm>
          <a:prstGeom prst="straightConnector1"/>
          <a:solidFill>
            <a:srgbClr val="FFFFFF">
              <a:alpha val="0"/>
            </a:srgbClr>
          </a:solidFill>
          <a:ln w="28575">
            <a:solidFill>
              <a:srgbClr val="3B322A">
                <a:alpha val="100000"/>
              </a:srgbClr>
            </a:solidFill>
            <a:prstDash val="solid"/>
            <a:tailEnd type="arrow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33" name="形状11"/>
          <p:cNvSpPr txBox="1"/>
          <p:nvPr/>
        </p:nvSpPr>
        <p:spPr>
          <a:xfrm>
            <a:off x="2113915" y="4419600"/>
            <a:ext cx="518795" cy="419735"/>
          </a:xfrm>
          <a:prstGeom prst="straightConnector1"/>
          <a:solidFill>
            <a:srgbClr val="FFFFFF">
              <a:alpha val="0"/>
            </a:srgbClr>
          </a:solidFill>
          <a:ln w="28575">
            <a:solidFill>
              <a:srgbClr val="3B322A">
                <a:alpha val="100000"/>
              </a:srgbClr>
            </a:solidFill>
            <a:prstDash val="solid"/>
            <a:tailEnd type="arrow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34" name="文本5"/>
          <p:cNvSpPr txBox="1"/>
          <p:nvPr/>
        </p:nvSpPr>
        <p:spPr>
          <a:xfrm>
            <a:off x="2814320" y="3129280"/>
            <a:ext cx="953770" cy="55880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2100"/>
              </a:lnSpc>
            </a:pPr>
            <a:r>
              <a:rPr lang="zh-CN" altLang="en-US" sz="1800" b="1" i="0" dirty="0">
                <a:solidFill>
                  <a:srgbClr val="FF0000">
                    <a:alpha val="100000"/>
                  </a:srgbClr>
                </a:solidFill>
                <a:latin typeface="Calibri"/>
                <a:ea typeface="Calibri"/>
              </a:rPr>
              <a:t>105</a:t>
            </a:r>
          </a:p>
        </p:txBody>
      </p:sp>
      <p:sp>
        <p:nvSpPr>
          <p:cNvPr id="35" name="文本6"/>
          <p:cNvSpPr txBox="1"/>
          <p:nvPr/>
        </p:nvSpPr>
        <p:spPr>
          <a:xfrm>
            <a:off x="2814320" y="4674870"/>
            <a:ext cx="953770" cy="55880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2100"/>
              </a:lnSpc>
            </a:pPr>
            <a:r>
              <a:rPr lang="zh-CN" altLang="en-US" sz="1800" b="1" i="0" dirty="0">
                <a:solidFill>
                  <a:srgbClr val="FF0000">
                    <a:alpha val="100000"/>
                  </a:srgbClr>
                </a:solidFill>
                <a:latin typeface="Calibri"/>
                <a:ea typeface="Calibri"/>
              </a:rPr>
              <a:t>105</a:t>
            </a:r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42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7" grpId="0" animBg="1"/>
      <p:bldP spid="18" grpId="0" animBg="1"/>
      <p:bldP spid="1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2" grpId="0" animBg="1"/>
      <p:bldP spid="34" grpId="0" animBg="1"/>
      <p:bldP spid="35" grpId="0" animBg="1"/>
    </p:bldLst>
  </p:timing>
</p:sld>
</file>

<file path=ppt/slides/slide6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1893056" y="521576"/>
            <a:ext cx="1698628" cy="556892"/>
            <a:chOff x="0" y="0"/>
            <a:chExt cx="1698628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1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新知讲解</a:t>
              </a:r>
            </a:p>
          </p:txBody>
        </p:sp>
      </p:grpSp>
      <p:pic>
        <p:nvPicPr>
          <p:cNvPr id="14" name="图片4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52" t="9142" r="0" b="0"/>
          <a:stretch>
            <a:fillRect/>
          </a:stretch>
        </p:blipFill>
        <p:spPr>
          <a:xfrm>
            <a:off x="533400" y="5181600"/>
            <a:ext cx="1420495" cy="1270635"/>
          </a:xfrm>
          <a:prstGeom prst="rect">
            <a:avLst/>
          </a:prstGeom>
        </p:spPr>
      </p:pic>
      <p:grpSp>
        <p:nvGrpSpPr>
          <p:cNvPr id="15" name="组合3"/>
          <p:cNvGrpSpPr/>
          <p:nvPr/>
        </p:nvGrpSpPr>
        <p:grpSpPr>
          <a:xfrm>
            <a:off x="2495206" y="2717215"/>
            <a:ext cx="8914130" cy="1764030"/>
            <a:chOff x="0" y="0"/>
            <a:chExt cx="8914130" cy="1764030"/>
          </a:xfrm>
        </p:grpSpPr>
        <p:sp>
          <p:nvSpPr>
            <p:cNvPr id="16" name="形状8"/>
            <p:cNvSpPr txBox="1"/>
            <p:nvPr/>
          </p:nvSpPr>
          <p:spPr>
            <a:xfrm>
              <a:off x="0" y="0"/>
              <a:ext cx="8914130" cy="1764030"/>
            </a:xfrm>
            <a:prstGeom prst="cloudCallout"/>
            <a:solidFill>
              <a:srgbClr val="FDE9D8">
                <a:alpha val="100000"/>
              </a:srgbClr>
            </a:solidFill>
            <a:ln w="25400">
              <a:solidFill>
                <a:srgbClr val="1C334E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7" name="文本2"/>
            <p:cNvSpPr txBox="1"/>
            <p:nvPr/>
          </p:nvSpPr>
          <p:spPr>
            <a:xfrm>
              <a:off x="1224773" y="330366"/>
              <a:ext cx="6270746" cy="955396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3000"/>
                </a:lnSpc>
              </a:pPr>
              <a:r>
                <a:rPr lang="zh-CN" altLang="en-US" sz="2000" b="1" i="0" dirty="0">
                  <a:solidFill>
                    <a:srgbClr val="262626">
                      <a:alpha val="100000"/>
                    </a:srgbClr>
                  </a:solidFill>
                  <a:latin typeface="微软雅黑"/>
                  <a:ea typeface="微软雅黑"/>
                </a:rPr>
                <a:t>《孙子算经》中曾记载着利用</a:t>
              </a:r>
              <a:r>
                <a:rPr lang="zh-CN" altLang="en-US" sz="2000" b="1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同余思想</a:t>
              </a:r>
              <a:r>
                <a:rPr lang="zh-CN" altLang="en-US" sz="2000" b="1" i="0" dirty="0">
                  <a:solidFill>
                    <a:srgbClr val="262626">
                      <a:alpha val="100000"/>
                    </a:srgbClr>
                  </a:solidFill>
                  <a:latin typeface="微软雅黑"/>
                  <a:ea typeface="微软雅黑"/>
                </a:rPr>
                <a:t>求解的方法，称之为“中国剩余定理”，也称“孙子定理”。</a:t>
              </a:r>
            </a:p>
          </p:txBody>
        </p:sp>
      </p:grpSp>
      <p:sp>
        <p:nvSpPr>
          <p:cNvPr id="18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7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6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7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2134235" y="513083"/>
            <a:ext cx="1698628" cy="556892"/>
            <a:chOff x="0" y="0"/>
            <a:chExt cx="1698628" cy="556892"/>
          </a:xfrm>
        </p:grpSpPr>
        <p:sp>
          <p:nvSpPr>
            <p:cNvPr id="12" name="形状8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2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新知讲解</a:t>
              </a:r>
            </a:p>
          </p:txBody>
        </p:sp>
      </p:grpSp>
      <p:sp>
        <p:nvSpPr>
          <p:cNvPr id="14" name="文本1"/>
          <p:cNvSpPr txBox="1"/>
          <p:nvPr/>
        </p:nvSpPr>
        <p:spPr>
          <a:xfrm>
            <a:off x="793569" y="1474470"/>
            <a:ext cx="2991267" cy="65216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2800"/>
              </a:lnSpc>
              <a:buFont typeface="Arial"/>
              <a:buChar char="•"/>
            </a:pPr>
            <a:r>
              <a:rPr lang="zh-CN" altLang="en-US" sz="2400" b="1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一、抽象与建模</a:t>
            </a:r>
          </a:p>
        </p:txBody>
      </p:sp>
      <p:sp>
        <p:nvSpPr>
          <p:cNvPr id="15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graphicFrame>
        <p:nvGraphicFramePr>
          <p:cNvPr id="16" name="表格1">
            <a:extLst>
              <a:ext uri="{FF2B5EF4-FFF2-40B4-BE49-F238E27FC236}">
                <a16:creationId xmlns:a16="http://schemas.microsoft.com/office/drawing/2014/main" id="{62B2FBE6-5C8C-E811-489E-1440CA960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67701"/>
              </p:ext>
            </p:extLst>
          </p:nvPr>
        </p:nvGraphicFramePr>
        <p:xfrm>
          <a:off x="1019175" y="2819400"/>
          <a:ext cx="4491355" cy="245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75">
                  <a:extLst>
                    <a:ext uri="{9D8B030D-6E8A-4147-A177-3AD203B41FA5}">
                      <a16:colId xmlns:a16="http://schemas.microsoft.com/office/drawing/2014/main" val="2854172943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2854172943"/>
                    </a:ext>
                  </a:extLst>
                </a:gridCol>
              </a:tblGrid>
              <a:tr h="386080">
                <a:tc rowSpan="1" gridSpan="2">
                  <a:txBody>
                    <a:bodyPr anchor="ctr"/>
                    <a:lstStyle/>
                    <a:p>
                      <a:pPr marL="0" algn="ctr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抽象</a:t>
                      </a:r>
                    </a:p>
                  </a:txBody>
                  <a:tcPr anchor="ctr">
                    <a:lnL w="12700" cap="flat">
                      <a:solidFill>
                        <a:srgbClr val="000000">
                          <a:alpha val="100000"/>
                        </a:srgbClr>
                      </a:solidFill>
                    </a:lnL>
                    <a:lnR w="12700" cap="flat">
                      <a:solidFill>
                        <a:srgbClr val="000000">
                          <a:alpha val="100000"/>
                        </a:srgbClr>
                      </a:solidFill>
                    </a:lnR>
                    <a:lnT w="12700" cap="flat">
                      <a:solidFill>
                        <a:srgbClr val="00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DE9D8">
                        <a:alpha val="10000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  <a:tc rowSpan="1" gridSpan="1" hMerge="1">
                  <a:txBody>
                    <a:bodyPr anchor="t"/>
                    <a:lstStyle/>
                    <a:p>
                      <a:pPr marL="0" algn="l"/>
                    </a:p>
                  </a:txBody>
                  <a:tcPr anchor="t">
                    <a:lnL w="12700" cap="flat">
                      <a:solidFill>
                        <a:srgbClr val="000000">
                          <a:alpha val="100000"/>
                        </a:srgbClr>
                      </a:solidFill>
                    </a:lnL>
                    <a:lnR w="12700" cap="flat">
                      <a:solidFill>
                        <a:srgbClr val="000000">
                          <a:alpha val="100000"/>
                        </a:srgbClr>
                      </a:solidFill>
                    </a:lnR>
                    <a:lnT w="12700" cap="flat">
                      <a:solidFill>
                        <a:srgbClr val="00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</a:tr>
              <a:tr h="2064526">
                <a:tc rowSpan="1" gridSpan="1">
                  <a:txBody>
                    <a:bodyPr anchor="t"/>
                    <a:lstStyle/>
                    <a:p>
                      <a:pPr marL="0" algn="l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士兵总数用变量__S_表示，范围是_______</a:t>
                      </a:r>
                    </a:p>
                  </a:txBody>
                  <a:tcPr anchor="t">
                    <a:lnL w="12700" cap="flat">
                      <a:solidFill>
                        <a:srgbClr val="000000">
                          <a:alpha val="100000"/>
                        </a:srgbClr>
                      </a:solidFill>
                    </a:lnL>
                    <a:lnR w="12700" cap="flat">
                      <a:solidFill>
                        <a:srgbClr val="000000">
                          <a:alpha val="100000"/>
                        </a:srgbClr>
                      </a:solidFill>
                    </a:lnR>
                    <a:lnT w="12700" cap="flat">
                      <a:solidFill>
                        <a:srgbClr val="00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  <a:tc rowSpan="1" gridSpan="1">
                  <a:txBody>
                    <a:bodyPr anchor="t"/>
                    <a:lstStyle/>
                    <a:p>
                      <a:pPr marL="0" algn="l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变量需要同时满足：</a:t>
                      </a:r>
                    </a:p>
                    <a:p>
                      <a:pPr marL="0" algn="l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①除以3余数为__</a:t>
                      </a:r>
                    </a:p>
                    <a:p>
                      <a:pPr marL="0" algn="l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②除以5余数为__</a:t>
                      </a:r>
                    </a:p>
                    <a:p>
                      <a:pPr marL="0" algn="l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③除以__余数为__</a:t>
                      </a:r>
                    </a:p>
                  </a:txBody>
                  <a:tcPr anchor="t">
                    <a:lnL w="12700" cap="flat">
                      <a:solidFill>
                        <a:srgbClr val="000000">
                          <a:alpha val="100000"/>
                        </a:srgbClr>
                      </a:solidFill>
                    </a:lnL>
                    <a:lnR w="12700" cap="flat">
                      <a:solidFill>
                        <a:srgbClr val="000000">
                          <a:alpha val="100000"/>
                        </a:srgbClr>
                      </a:solidFill>
                    </a:lnR>
                    <a:lnT w="12700" cap="flat">
                      <a:solidFill>
                        <a:srgbClr val="00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</a:tr>
            </a:tbl>
          </a:graphicData>
        </a:graphic>
      </p:graphicFrame>
      <p:graphicFrame>
        <p:nvGraphicFramePr>
          <p:cNvPr id="17" name="表格2">
            <a:extLst>
              <a:ext uri="{FF2B5EF4-FFF2-40B4-BE49-F238E27FC236}">
                <a16:creationId xmlns:a16="http://schemas.microsoft.com/office/drawing/2014/main" id="{62B2FBE6-5C8C-E811-489E-1440CA960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67701"/>
              </p:ext>
            </p:extLst>
          </p:nvPr>
        </p:nvGraphicFramePr>
        <p:xfrm>
          <a:off x="6096000" y="2819400"/>
          <a:ext cx="4880610" cy="193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0610">
                  <a:extLst>
                    <a:ext uri="{9D8B030D-6E8A-4147-A177-3AD203B41FA5}">
                      <a16:colId xmlns:a16="http://schemas.microsoft.com/office/drawing/2014/main" val="2854172943"/>
                    </a:ext>
                  </a:extLst>
                </a:gridCol>
              </a:tblGrid>
              <a:tr h="386080">
                <a:tc rowSpan="1" gridSpan="1">
                  <a:txBody>
                    <a:bodyPr anchor="t"/>
                    <a:lstStyle/>
                    <a:p>
                      <a:pPr marL="0" algn="ctr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建模</a:t>
                      </a:r>
                    </a:p>
                  </a:txBody>
                  <a:tcPr anchor="t">
                    <a:lnL w="12700" cap="flat">
                      <a:solidFill>
                        <a:srgbClr val="000000">
                          <a:alpha val="100000"/>
                        </a:srgbClr>
                      </a:solidFill>
                    </a:lnL>
                    <a:lnR w="12700" cap="flat">
                      <a:solidFill>
                        <a:srgbClr val="000000">
                          <a:alpha val="100000"/>
                        </a:srgbClr>
                      </a:solidFill>
                    </a:lnR>
                    <a:lnT w="12700" cap="flat">
                      <a:solidFill>
                        <a:srgbClr val="00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DE9D8">
                        <a:alpha val="10000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</a:tr>
              <a:tr h="1544955">
                <a:tc rowSpan="1" gridSpan="1">
                  <a:txBody>
                    <a:bodyPr anchor="t"/>
                    <a:lstStyle/>
                    <a:p>
                      <a:pPr marL="0" algn="l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1.找出同时满足____个条件的任意一个数；</a:t>
                      </a:r>
                    </a:p>
                    <a:p>
                      <a:pPr marL="0" algn="l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2.将该数</a:t>
                      </a:r>
                      <a:r>
                        <a:rPr lang="zh-CN" altLang="en-US" sz="2000" b="0" i="0" u="sng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加</a:t>
                      </a: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或者____3、5、7的最小公倍数________的整数倍；</a:t>
                      </a:r>
                    </a:p>
                    <a:p>
                      <a:pPr marL="0" algn="l">
                        <a:lnSpc>
                          <a:spcPts val="2800"/>
                        </a:lnSpc>
                      </a:pP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3.在</a:t>
                      </a:r>
                      <a:r>
                        <a:rPr lang="zh-CN" altLang="en-US" sz="2000" b="0" i="0" u="sng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1000~1100</a:t>
                      </a:r>
                      <a:r>
                        <a:rPr lang="zh-CN" altLang="en-US" sz="2000" b="0" i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/>
                          <a:ea typeface="微软雅黑"/>
                        </a:rPr>
                        <a:t>范围内的数即是所求解。</a:t>
                      </a:r>
                    </a:p>
                  </a:txBody>
                  <a:tcPr anchor="t">
                    <a:lnL w="12700" cap="flat">
                      <a:solidFill>
                        <a:srgbClr val="000000">
                          <a:alpha val="100000"/>
                        </a:srgbClr>
                      </a:solidFill>
                    </a:lnL>
                    <a:lnR w="12700" cap="flat">
                      <a:solidFill>
                        <a:srgbClr val="000000">
                          <a:alpha val="100000"/>
                        </a:srgbClr>
                      </a:solidFill>
                    </a:lnR>
                    <a:lnT w="12700" cap="flat">
                      <a:solidFill>
                        <a:srgbClr val="000000">
                          <a:alpha val="100000"/>
                        </a:srgbClr>
                      </a:solidFill>
                    </a:lnT>
                    <a:lnB w="12700" cap="flat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  <a:extLst>
                    <a:ext uri="{0D108BD9-81ED-4DB2-BD59-A6C34878D82A}">
                      <a16:rowId xmlns:a16="http://schemas.microsoft.com/office/drawing/2014/main" val="2661222183"/>
                    </a:ext>
                  </a:extLst>
                </a:tc>
              </a:tr>
            </a:tbl>
          </a:graphicData>
        </a:graphic>
      </p:graphicFrame>
      <p:sp>
        <p:nvSpPr>
          <p:cNvPr id="18" name="形状5"/>
          <p:cNvSpPr txBox="1"/>
          <p:nvPr/>
        </p:nvSpPr>
        <p:spPr>
          <a:xfrm>
            <a:off x="5510530" y="3733800"/>
            <a:ext cx="523875" cy="391795"/>
          </a:xfrm>
          <a:prstGeom prst="rightArrow"/>
          <a:solidFill>
            <a:srgbClr val="5B7268">
              <a:alpha val="100000"/>
            </a:srgbClr>
          </a:solidFill>
          <a:ln w="9525">
            <a:solidFill>
              <a:srgbClr val="FFFFFF">
                <a:alpha val="0"/>
              </a:srgbClr>
            </a:solidFill>
          </a:ln>
        </p:spPr>
        <p:txBody>
          <a:bodyPr anchor="ctr"/>
          <a:lstStyle/>
          <a:p>
            <a:pPr marL="0" algn="ctr"/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" fill="hold">
                      <p:stCondLst>
                        <p:cond delay="indefinite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8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2134235" y="513083"/>
            <a:ext cx="1698628" cy="556892"/>
            <a:chOff x="0" y="0"/>
            <a:chExt cx="1698628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3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新知讲解</a:t>
              </a:r>
            </a:p>
          </p:txBody>
        </p:sp>
      </p:grpSp>
      <p:sp>
        <p:nvSpPr>
          <p:cNvPr id="14" name="文本1"/>
          <p:cNvSpPr txBox="1"/>
          <p:nvPr/>
        </p:nvSpPr>
        <p:spPr>
          <a:xfrm>
            <a:off x="793569" y="1474470"/>
            <a:ext cx="2683490" cy="65216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2800"/>
              </a:lnSpc>
              <a:buFont typeface="Arial"/>
              <a:buChar char="•"/>
            </a:pPr>
            <a:r>
              <a:rPr lang="zh-CN" altLang="en-US" sz="2400" b="1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二、算法设计</a:t>
            </a:r>
          </a:p>
        </p:txBody>
      </p:sp>
      <p:sp>
        <p:nvSpPr>
          <p:cNvPr id="15" name="文本2"/>
          <p:cNvSpPr txBox="1"/>
          <p:nvPr/>
        </p:nvSpPr>
        <p:spPr>
          <a:xfrm>
            <a:off x="889825" y="2666686"/>
            <a:ext cx="10324595" cy="2590162"/>
          </a:xfrm>
          <a:prstGeom prst="rect">
            <a:avLst/>
          </a:prstGeom>
          <a:noFill/>
        </p:spPr>
        <p:txBody>
          <a:bodyPr anchor="t"/>
          <a:lstStyle/>
          <a:p>
            <a:pPr marL="-720090" algn="l">
              <a:lnSpc>
                <a:spcPts val="3600"/>
              </a:lnSpc>
              <a:buFont typeface="Arial"/>
              <a:buChar char=" "/>
            </a:pPr>
            <a:r>
              <a:rPr lang="zh-CN" altLang="en-US" sz="2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根据上述的抽象与建模，解决韩信点兵的问题可采用同余算法。用</a:t>
            </a:r>
            <a:r>
              <a:rPr lang="zh-CN" altLang="en-US" sz="2000" b="1" i="0" u="sng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变量s </a:t>
            </a:r>
            <a:r>
              <a:rPr lang="zh-CN" altLang="en-US" sz="2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表示所取到的同时满足三个条件的任意一个数，如 </a:t>
            </a:r>
            <a:r>
              <a:rPr lang="zh-CN" altLang="en-US" sz="2000" b="1" i="0" u="sng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233。变量 k 表示三个数的最小公倍数</a:t>
            </a:r>
            <a:r>
              <a:rPr lang="zh-CN" altLang="en-US" sz="2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。通过加或减 k 的整数倍，使 s 的值大于等于 1000 且小于等于1100，可以采用</a:t>
            </a:r>
            <a:r>
              <a:rPr lang="zh-CN" altLang="en-US" sz="2000" b="1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循环结构</a:t>
            </a:r>
            <a:r>
              <a:rPr lang="zh-CN" altLang="en-US" sz="2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，根据条件“s 小于 1000”来选择加 k 或减 k 的值，可以采用</a:t>
            </a:r>
            <a:r>
              <a:rPr lang="zh-CN" altLang="en-US" sz="2000" b="1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分支结构</a:t>
            </a:r>
            <a:r>
              <a:rPr lang="zh-CN" altLang="en-US" sz="2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。</a:t>
            </a:r>
          </a:p>
          <a:p>
            <a:pPr marL="-720090" algn="l">
              <a:buFont typeface="Arial"/>
              <a:buChar char=" "/>
            </a:pPr>
          </a:p>
        </p:txBody>
      </p:sp>
      <p:sp>
        <p:nvSpPr>
          <p:cNvPr id="16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</p:sld>
</file>

<file path=ppt/slides/slide9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B3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1"/>
          <p:cNvSpPr txBox="1"/>
          <p:nvPr/>
        </p:nvSpPr>
        <p:spPr>
          <a:xfrm>
            <a:off x="-151765" y="4876800"/>
            <a:ext cx="12496800" cy="2133600"/>
          </a:xfrm>
          <a:prstGeom prst="rect"/>
          <a:solidFill>
            <a:srgbClr val="C2B39E">
              <a:alpha val="100000"/>
            </a:srgbClr>
          </a:solidFill>
          <a:ln w="47625">
            <a:solidFill>
              <a:srgbClr val="3C332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3" name="图片1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6200"/>
            <a:ext cx="610235" cy="610235"/>
          </a:xfrm>
          <a:prstGeom prst="rect">
            <a:avLst/>
          </a:prstGeom>
        </p:spPr>
      </p:pic>
      <p:pic>
        <p:nvPicPr>
          <p:cNvPr id="4" name="图片2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76200"/>
            <a:ext cx="870585" cy="870585"/>
          </a:xfrm>
          <a:prstGeom prst="rect">
            <a:avLst/>
          </a:prstGeom>
        </p:spPr>
      </p:pic>
      <p:sp>
        <p:nvSpPr>
          <p:cNvPr id="5" name="形状2"/>
          <p:cNvSpPr txBox="1"/>
          <p:nvPr/>
        </p:nvSpPr>
        <p:spPr>
          <a:xfrm>
            <a:off x="558800" y="838200"/>
            <a:ext cx="11075035" cy="5702935"/>
          </a:xfrm>
          <a:prstGeom prst="roundRect"/>
          <a:solidFill>
            <a:srgbClr val="FFFFFF">
              <a:alpha val="100000"/>
            </a:srgbClr>
          </a:solidFill>
          <a:ln w="47625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sp>
        <p:nvSpPr>
          <p:cNvPr id="6" name="形状3"/>
          <p:cNvSpPr txBox="1"/>
          <p:nvPr/>
        </p:nvSpPr>
        <p:spPr>
          <a:xfrm>
            <a:off x="1172845" y="381000"/>
            <a:ext cx="9846310" cy="844550"/>
          </a:xfrm>
          <a:prstGeom prst="roundRect"/>
          <a:solidFill>
            <a:srgbClr val="FFF9E6">
              <a:alpha val="100000"/>
            </a:srgbClr>
          </a:solidFill>
          <a:ln w="53975">
            <a:solidFill>
              <a:srgbClr val="3C33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7" name="图片3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435" y="605790"/>
            <a:ext cx="1209040" cy="328295"/>
          </a:xfrm>
          <a:prstGeom prst="rect">
            <a:avLst/>
          </a:prstGeom>
        </p:spPr>
      </p:pic>
      <p:grpSp>
        <p:nvGrpSpPr>
          <p:cNvPr id="8" name="组合1"/>
          <p:cNvGrpSpPr/>
          <p:nvPr/>
        </p:nvGrpSpPr>
        <p:grpSpPr>
          <a:xfrm>
            <a:off x="1517650" y="488950"/>
            <a:ext cx="274177" cy="591185"/>
            <a:chOff x="0" y="0"/>
            <a:chExt cx="274177" cy="591185"/>
          </a:xfrm>
        </p:grpSpPr>
        <p:sp>
          <p:nvSpPr>
            <p:cNvPr id="9" name="形状5"/>
            <p:cNvSpPr txBox="1"/>
            <p:nvPr/>
          </p:nvSpPr>
          <p:spPr>
            <a:xfrm>
              <a:off x="0" y="0"/>
              <a:ext cx="274177" cy="402991"/>
            </a:xfrm>
            <a:custGeom>
              <a:avLst/>
              <a:gdLst/>
              <a:ahLst/>
              <a:cxnLst/>
              <a:rect l="l" t="t" r="r" b="b"/>
              <a:pathLst>
                <a:path w="1671793" h="2452078">
                  <a:moveTo>
                    <a:pt x="1671639" y="835481"/>
                  </a:moveTo>
                  <a:cubicBezTo>
                    <a:pt x="1671639" y="373833"/>
                    <a:pt x="1297400" y="-407"/>
                    <a:pt x="835751" y="-407"/>
                  </a:cubicBezTo>
                  <a:cubicBezTo>
                    <a:pt x="374102" y="-407"/>
                    <a:pt x="-138" y="373833"/>
                    <a:pt x="-138" y="835481"/>
                  </a:cubicBezTo>
                  <a:cubicBezTo>
                    <a:pt x="-68" y="965415"/>
                    <a:pt x="30643" y="1093475"/>
                    <a:pt x="89496" y="1209304"/>
                  </a:cubicBezTo>
                  <a:lnTo>
                    <a:pt x="89496" y="1209304"/>
                  </a:lnTo>
                  <a:lnTo>
                    <a:pt x="93666" y="1216252"/>
                  </a:lnTo>
                  <a:cubicBezTo>
                    <a:pt x="116456" y="1259540"/>
                    <a:pt x="142721" y="1300883"/>
                    <a:pt x="172182" y="1339933"/>
                  </a:cubicBezTo>
                  <a:lnTo>
                    <a:pt x="873273" y="2451672"/>
                  </a:lnTo>
                  <a:lnTo>
                    <a:pt x="1545874" y="1279483"/>
                  </a:lnTo>
                  <a:cubicBezTo>
                    <a:pt x="1557686" y="1260028"/>
                    <a:pt x="1569498" y="1239877"/>
                    <a:pt x="1579921" y="1219726"/>
                  </a:cubicBezTo>
                  <a:lnTo>
                    <a:pt x="1584785" y="1211388"/>
                  </a:lnTo>
                  <a:lnTo>
                    <a:pt x="1584785" y="1211388"/>
                  </a:lnTo>
                  <a:cubicBezTo>
                    <a:pt x="1642734" y="1094586"/>
                    <a:pt x="1672474" y="965833"/>
                    <a:pt x="1671639" y="835481"/>
                  </a:cubicBezTo>
                  <a:moveTo>
                    <a:pt x="837835" y="1137040"/>
                  </a:moveTo>
                  <a:cubicBezTo>
                    <a:pt x="645991" y="1137040"/>
                    <a:pt x="490417" y="981467"/>
                    <a:pt x="490417" y="789622"/>
                  </a:cubicBezTo>
                  <a:cubicBezTo>
                    <a:pt x="490417" y="597778"/>
                    <a:pt x="645991" y="442203"/>
                    <a:pt x="837835" y="442203"/>
                  </a:cubicBezTo>
                  <a:cubicBezTo>
                    <a:pt x="1029680" y="442203"/>
                    <a:pt x="1185254" y="597778"/>
                    <a:pt x="1185254" y="789622"/>
                  </a:cubicBezTo>
                  <a:cubicBezTo>
                    <a:pt x="1185254" y="981467"/>
                    <a:pt x="1029750" y="1137040"/>
                    <a:pt x="837835" y="1137040"/>
                  </a:cubicBezTo>
                  <a:cubicBezTo>
                    <a:pt x="837141" y="1137040"/>
                    <a:pt x="836445" y="1137040"/>
                    <a:pt x="835751" y="1137040"/>
                  </a:cubicBezTo>
                </a:path>
              </a:pathLst>
            </a:custGeom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6"/>
            <p:cNvSpPr txBox="1"/>
            <p:nvPr/>
          </p:nvSpPr>
          <p:spPr>
            <a:xfrm>
              <a:off x="91064" y="472948"/>
              <a:ext cx="118137" cy="118237"/>
            </a:xfrm>
            <a:prstGeom prst="ellipse"/>
            <a:solidFill>
              <a:srgbClr val="C2B39E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11" name="组合2"/>
          <p:cNvGrpSpPr/>
          <p:nvPr/>
        </p:nvGrpSpPr>
        <p:grpSpPr>
          <a:xfrm>
            <a:off x="2134235" y="513083"/>
            <a:ext cx="1698628" cy="556892"/>
            <a:chOff x="0" y="0"/>
            <a:chExt cx="1698628" cy="556892"/>
          </a:xfrm>
        </p:grpSpPr>
        <p:sp>
          <p:nvSpPr>
            <p:cNvPr id="12" name="形状7"/>
            <p:cNvSpPr txBox="1"/>
            <p:nvPr/>
          </p:nvSpPr>
          <p:spPr>
            <a:xfrm>
              <a:off x="0" y="23492"/>
              <a:ext cx="1676400" cy="533400"/>
            </a:xfrm>
            <a:prstGeom prst="roundRect"/>
            <a:solidFill>
              <a:srgbClr val="FFECB3">
                <a:alpha val="100000"/>
              </a:srgbClr>
            </a:solidFill>
            <a:ln w="38100">
              <a:solidFill>
                <a:srgbClr val="AA9579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3"/>
            <p:cNvSpPr txBox="1"/>
            <p:nvPr/>
          </p:nvSpPr>
          <p:spPr>
            <a:xfrm>
              <a:off x="22228" y="0"/>
              <a:ext cx="1676400" cy="481323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ctr">
                <a:lnSpc>
                  <a:spcPts val="2100"/>
                </a:lnSpc>
              </a:pPr>
              <a:r>
                <a:rPr lang="zh-CN" altLang="en-US" sz="1800" b="1" i="0" dirty="0">
                  <a:solidFill>
                    <a:srgbClr val="3B322A">
                      <a:alpha val="100000"/>
                    </a:srgbClr>
                  </a:solidFill>
                  <a:latin typeface="微软雅黑"/>
                  <a:ea typeface="微软雅黑"/>
                </a:rPr>
                <a:t>新知讲解</a:t>
              </a:r>
            </a:p>
          </p:txBody>
        </p:sp>
      </p:grpSp>
      <p:sp>
        <p:nvSpPr>
          <p:cNvPr id="14" name="文本1"/>
          <p:cNvSpPr txBox="1"/>
          <p:nvPr/>
        </p:nvSpPr>
        <p:spPr>
          <a:xfrm>
            <a:off x="793569" y="1474470"/>
            <a:ext cx="2683490" cy="65216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2800"/>
              </a:lnSpc>
              <a:buFont typeface="Arial"/>
              <a:buChar char="•"/>
            </a:pPr>
            <a:r>
              <a:rPr lang="zh-CN" altLang="en-US" sz="2400" b="1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二、算法设计</a:t>
            </a:r>
          </a:p>
        </p:txBody>
      </p:sp>
      <p:sp>
        <p:nvSpPr>
          <p:cNvPr id="15" name="文本2"/>
          <p:cNvSpPr txBox="1"/>
          <p:nvPr/>
        </p:nvSpPr>
        <p:spPr>
          <a:xfrm>
            <a:off x="860879" y="2084070"/>
            <a:ext cx="10679611" cy="690124"/>
          </a:xfrm>
          <a:prstGeom prst="rect">
            <a:avLst/>
          </a:prstGeom>
          <a:noFill/>
        </p:spPr>
        <p:txBody>
          <a:bodyPr anchor="t"/>
          <a:lstStyle/>
          <a:p>
            <a:pPr marL="-720090" algn="l">
              <a:lnSpc>
                <a:spcPts val="3600"/>
              </a:lnSpc>
              <a:buFont typeface="Arial"/>
              <a:buChar char=" "/>
            </a:pPr>
            <a:r>
              <a:rPr lang="zh-CN" altLang="en-US" sz="2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算法的流程图如下所示：</a:t>
            </a:r>
          </a:p>
        </p:txBody>
      </p:sp>
      <p:sp>
        <p:nvSpPr>
          <p:cNvPr id="16" name="形状4"/>
          <p:cNvSpPr txBox="1"/>
          <p:nvPr/>
        </p:nvSpPr>
        <p:spPr>
          <a:xfrm>
            <a:off x="9144000" y="536575"/>
            <a:ext cx="1676400" cy="533400"/>
          </a:xfrm>
          <a:prstGeom prst="roundRect"/>
          <a:solidFill>
            <a:srgbClr val="FFECB3">
              <a:alpha val="100000"/>
            </a:srgbClr>
          </a:solidFill>
          <a:ln w="38100">
            <a:solidFill>
              <a:srgbClr val="AA9579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marL="0" algn="ctr"/>
          </a:p>
        </p:txBody>
      </p:sp>
      <p:pic>
        <p:nvPicPr>
          <p:cNvPr id="17" name="图片4">
            <a:extLst>
              <a:ext uri="{FF2B5EF4-FFF2-40B4-BE49-F238E27FC236}">
                <a16:creationId xmlns:a16="http://schemas.microsoft.com/office/drawing/2014/main" id="{69ED34C6-1862-8A8A-03F9-2D1EFC8C3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371600"/>
            <a:ext cx="44386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" fill="hold">
                      <p:stCondLst>
                        <p:cond delay="indefinite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TotalTime>0</ap:TotalTime>
  <ap:Words>0</ap:Words>
  <ap:Application>Microsoft Office PowerPoint</ap:Application>
  <ap:PresentationFormat>宽屏</ap:PresentationFormat>
  <ap:Paragraphs>0</ap:Paragraphs>
  <ap:Slides>1</ap:Slides>
  <ap:Notes>0</ap:Notes>
  <ap:HiddenSlides>0</ap:HiddenSlides>
  <ap:MMClips>0</ap:MMClips>
  <ap:ScaleCrop>false</ap:ScaleCrop>
  <ap:HeadingPairs>
    <vt:vector baseType="variant" size="6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ap:HeadingPairs>
  <ap:TitlesOfParts>
    <vt:vector baseType="lpstr" size="3">
      <vt:lpstr>Arial</vt:lpstr>
      <vt:lpstr>Office 主题​​</vt:lpstr>
      <vt:lpstr>PowerPoint 演示文稿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creator>fz</dc:creator>
  <dc:title>第12课  韩信点兵同余法的实现</dc:title>
  <revision>1</revision>
  <dcterms:created xsi:type="dcterms:W3CDTF">2025-11-04T11:26:46.7999325Z</dcterms:created>
  <dcterms:modified xsi:type="dcterms:W3CDTF">2025-11-04T11:26:46.7999362Z</dcterms:modified>
  <lastModifiedBy>fz</lastModifiedBy>
</coreProperties>
</file>

<file path=docProps/custom.xml><?xml version="1.0" encoding="utf-8"?>
<op:Properties xmlns:vt="http://schemas.openxmlformats.org/officeDocument/2006/docPropsVTypes" xmlns:op="http://schemas.openxmlformats.org/officeDocument/2006/custom-properties">
  <op:property fmtid="{D5CDD505-2E9C-101B-9397-08002B2CF9AE}" pid="2" name="ApplicationName">
    <vt:lpwstr>EasiNote5</vt:lpwstr>
  </op:property>
  <op:property fmtid="{D5CDD505-2E9C-101B-9397-08002B2CF9AE}" pid="3" name="ApplicationVersion">
    <vt:lpwstr>5.2.4.8772</vt:lpwstr>
  </op:property>
  <op:property fmtid="{D5CDD505-2E9C-101B-9397-08002B2CF9AE}" pid="4" name="EasiNoteCoursewareInfo">
    <vt:lpwstr/>
  </op:property>
  <op:property fmtid="{D5CDD505-2E9C-101B-9397-08002B2CF9AE}" pid="5" name="EasiNoteDocumentName">
    <vt:lpwstr>第12课  韩信点兵同余法的实现</vt:lpwstr>
  </op:property>
  <op:property fmtid="{D5CDD505-2E9C-101B-9397-08002B2CF9AE}" pid="6" name="EasiNoteAuthor">
    <vt:lpwstr>itrrwlwvlhnnhjionpoypq2h29z27g61</vt:lpwstr>
  </op:property>
  <op:property fmtid="{D5CDD505-2E9C-101B-9397-08002B2CF9AE}" pid="7" name="EasiNoteUpstreamCoursewareInfo_0">
    <vt:lpwstr>c866e8ae-c43c-4de9-b858-fb8629c8cadd</vt:lpwstr>
  </op:property>
</op:Properties>
</file>